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1" r:id="rId2"/>
  </p:sldMasterIdLst>
  <p:notesMasterIdLst>
    <p:notesMasterId r:id="rId19"/>
  </p:notesMasterIdLst>
  <p:handoutMasterIdLst>
    <p:handoutMasterId r:id="rId20"/>
  </p:handoutMasterIdLst>
  <p:sldIdLst>
    <p:sldId id="281" r:id="rId3"/>
    <p:sldId id="443" r:id="rId4"/>
    <p:sldId id="418" r:id="rId5"/>
    <p:sldId id="419" r:id="rId6"/>
    <p:sldId id="421" r:id="rId7"/>
    <p:sldId id="422" r:id="rId8"/>
    <p:sldId id="420" r:id="rId9"/>
    <p:sldId id="426" r:id="rId10"/>
    <p:sldId id="317" r:id="rId11"/>
    <p:sldId id="427" r:id="rId12"/>
    <p:sldId id="441" r:id="rId13"/>
    <p:sldId id="430" r:id="rId14"/>
    <p:sldId id="436" r:id="rId15"/>
    <p:sldId id="328" r:id="rId16"/>
    <p:sldId id="452" r:id="rId17"/>
    <p:sldId id="321" r:id="rId18"/>
  </p:sldIdLst>
  <p:sldSz cx="9144000" cy="6858000" type="screen4x3"/>
  <p:notesSz cx="6805613" cy="9939338"/>
  <p:embeddedFontLst>
    <p:embeddedFont>
      <p:font typeface="HY견고딕" panose="02030600000101010101" pitchFamily="18" charset="-127"/>
      <p:regular r:id="rId21"/>
    </p:embeddedFont>
    <p:embeddedFont>
      <p:font typeface="HY울릉도M" panose="02030600000101010101" pitchFamily="18" charset="-127"/>
      <p:regular r:id="rId22"/>
    </p:embeddedFont>
    <p:embeddedFont>
      <p:font typeface="HY헤드라인M" panose="02030600000101010101" pitchFamily="18" charset="-127"/>
      <p:regular r:id="rId23"/>
    </p:embeddedFont>
    <p:embeddedFont>
      <p:font typeface="맑은 고딕" panose="020B0503020000020004" pitchFamily="50" charset="-127"/>
      <p:regular r:id="rId24"/>
      <p:bold r:id="rId2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osta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1E0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2416" autoAdjust="0"/>
  </p:normalViewPr>
  <p:slideViewPr>
    <p:cSldViewPr>
      <p:cViewPr varScale="1">
        <p:scale>
          <a:sx n="115" d="100"/>
          <a:sy n="115" d="100"/>
        </p:scale>
        <p:origin x="172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294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098" cy="496967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2" y="1"/>
            <a:ext cx="2949098" cy="496967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r">
              <a:defRPr sz="1200"/>
            </a:lvl1pPr>
          </a:lstStyle>
          <a:p>
            <a:fld id="{99497363-7DBE-499A-B806-DC4869099499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4" y="9440651"/>
            <a:ext cx="2949098" cy="496967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2" y="9440651"/>
            <a:ext cx="2949098" cy="496967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r">
              <a:defRPr sz="1200"/>
            </a:lvl1pPr>
          </a:lstStyle>
          <a:p>
            <a:fld id="{1C43882D-56A6-4532-A3B9-45FB311D28F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5636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098" cy="496967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2" y="1"/>
            <a:ext cx="2949098" cy="496967"/>
          </a:xfrm>
          <a:prstGeom prst="rect">
            <a:avLst/>
          </a:prstGeom>
        </p:spPr>
        <p:txBody>
          <a:bodyPr vert="horz" lIns="91396" tIns="45698" rIns="91396" bIns="45698" rtlCol="0"/>
          <a:lstStyle>
            <a:lvl1pPr algn="r">
              <a:defRPr sz="1200"/>
            </a:lvl1pPr>
          </a:lstStyle>
          <a:p>
            <a:fld id="{B4D2FB0F-FC56-49C5-A179-1F742090362E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96" tIns="45698" rIns="91396" bIns="45698" rtlCol="0" anchor="ctr"/>
          <a:lstStyle/>
          <a:p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4" y="9440651"/>
            <a:ext cx="2949098" cy="496967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2" y="9440651"/>
            <a:ext cx="2949098" cy="496967"/>
          </a:xfrm>
          <a:prstGeom prst="rect">
            <a:avLst/>
          </a:prstGeom>
        </p:spPr>
        <p:txBody>
          <a:bodyPr vert="horz" lIns="91396" tIns="45698" rIns="91396" bIns="45698" rtlCol="0" anchor="b"/>
          <a:lstStyle>
            <a:lvl1pPr algn="r">
              <a:defRPr sz="1200"/>
            </a:lvl1pPr>
          </a:lstStyle>
          <a:p>
            <a:fld id="{BA32586F-32B1-4085-9695-7BD1C0DA6A4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385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E3E5E-DC34-41AB-B0A1-8F0F1223A7D4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098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8810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7602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9045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5088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en-US" altLang="ko-KR" b="1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79769" y="4715153"/>
            <a:ext cx="5438140" cy="4466987"/>
          </a:xfrm>
          <a:prstGeom prst="rect">
            <a:avLst/>
          </a:prstGeom>
        </p:spPr>
        <p:txBody>
          <a:bodyPr lIns="91294" tIns="45647" rIns="91294" bIns="45647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975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84779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842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11090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6162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2708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987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0563" y="4721186"/>
            <a:ext cx="5444490" cy="4472702"/>
          </a:xfrm>
          <a:prstGeom prst="rect">
            <a:avLst/>
          </a:prstGeom>
        </p:spPr>
        <p:txBody>
          <a:bodyPr lIns="91413" tIns="45706" rIns="91413" bIns="45706">
            <a:normAutofit/>
          </a:bodyPr>
          <a:lstStyle/>
          <a:p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32586F-32B1-4085-9695-7BD1C0DA6A4B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37392-2E05-4C12-9206-7ED2DA1CA0A1}" type="datetimeFigureOut">
              <a:rPr lang="ko-KR" altLang="en-US" smtClean="0"/>
              <a:pPr/>
              <a:t>2022-09-15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8364E-D04B-4F2F-A7CC-C5158E0657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3834C-FF54-4771-8B8F-5D7BF2F34ADC}" type="datetimeFigureOut">
              <a:rPr lang="ko-KR" altLang="en-US" smtClean="0"/>
              <a:pPr/>
              <a:t>2022-09-15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4EE1D-340B-4674-9A5D-01C43FCEED7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socialservice.or.kr/" TargetMode="Externa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5133975"/>
            <a:ext cx="9144000" cy="1726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39653" y="1556792"/>
            <a:ext cx="62646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부정수급 사례로 보는 사회서비스 바우처 관리</a:t>
            </a:r>
            <a:endParaRPr lang="en-US" altLang="ko-K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17539"/>
            <a:ext cx="3024336" cy="61917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68" y="217539"/>
            <a:ext cx="972088" cy="9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2"/>
            <a:ext cx="8928992" cy="2364607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89004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현장점검 간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교육시간과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서비스 시간이 겹치는 것을 확인하여 추가 조사한 결과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A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는 </a:t>
            </a:r>
            <a:r>
              <a:rPr lang="ko-KR" altLang="en-US" dirty="0" err="1">
                <a:latin typeface="HY울릉도M" pitchFamily="18" charset="-127"/>
                <a:ea typeface="HY울릉도M" pitchFamily="18" charset="-127"/>
              </a:rPr>
              <a:t>보수교육에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참석하며 교육시간 동안 바우처 결제를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하였고 평소 지적장애인인 이용자의 바우처 카드를 소지하였음을 확인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그 뿐만 아니라 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본인의 출퇴근 시간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등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1~2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시간 정도를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이용자가 눈치채지 못할 정도로 치밀하게 계획하여 초과 결제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전액 환수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자격정지 처분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4235490"/>
            <a:ext cx="8928992" cy="230855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4374225"/>
            <a:ext cx="89004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보수교육 간 이용자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돌봄은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가족 지원 또는 대체인력을 편성하되 기타 사정으로 해당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제공인력의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돌봄이 불가피하여 이용자와 동행한 경우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제공기관에서 돌봄을 지원하는 등 대비하고 교육 간 서비스 결제는 지양할 것을 안내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초고령자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중증장애인 등 바우처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초과결제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인지에 취약한 이용자의 경우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제공기관에서는 보다 세밀한 모니터링 필요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4005064"/>
            <a:ext cx="1713753" cy="887411"/>
            <a:chOff x="755576" y="2204864"/>
            <a:chExt cx="1121735" cy="1311396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12735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</a:p>
            <a:p>
              <a:pPr marL="342900" indent="-342900" algn="ctr">
                <a:spcBef>
                  <a:spcPct val="50000"/>
                </a:spcBef>
              </a:pP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199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2"/>
            <a:ext cx="8928992" cy="2780105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89004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장애인활동지원서비스를 받는 이용자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직장 근로자로서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가사지원과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출퇴근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차량이동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서비스를 받고 있었으며 매일 차량을 지원받아 고마운 마음에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에게 바우처 카드를 맡기며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교통지원금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명목으로 하루 </a:t>
            </a:r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시간씩 초과로 결제하라고 권유함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출근 또는 퇴근 후 자유롭게 매일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시간씩 초과로 결제하여 정보원 모니터링에 적발되었고 초과 지급된 바우처 급여는 환수조치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해당 시군구에서는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자격정지 및 이용자 서비스 중지 처분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3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4560275"/>
            <a:ext cx="8928992" cy="1893061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4699010"/>
            <a:ext cx="8900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바우처는 보조금이 아니라 해당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서비스별로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용도가 정해져 있는 이용권으로써 이용자와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간 협의했더라도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교통지원금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등 다른 용도로 사용 불가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차량지원서비스를 이용하고 바우처로 교통지원금을 결제하는 것은 부정수급 임을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이용자에게 안내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4329849"/>
            <a:ext cx="1713753" cy="887411"/>
            <a:chOff x="755576" y="2204864"/>
            <a:chExt cx="1121735" cy="1311396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12735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</a:p>
            <a:p>
              <a:pPr marL="342900" indent="-342900" algn="ctr">
                <a:spcBef>
                  <a:spcPct val="50000"/>
                </a:spcBef>
              </a:pP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49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직사각형 76"/>
          <p:cNvSpPr/>
          <p:nvPr/>
        </p:nvSpPr>
        <p:spPr>
          <a:xfrm>
            <a:off x="107504" y="2147258"/>
            <a:ext cx="8928992" cy="1530460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83" name="그룹 113"/>
          <p:cNvGrpSpPr/>
          <p:nvPr/>
        </p:nvGrpSpPr>
        <p:grpSpPr>
          <a:xfrm>
            <a:off x="107504" y="1052840"/>
            <a:ext cx="7920880" cy="710359"/>
            <a:chOff x="438121" y="1928802"/>
            <a:chExt cx="8143932" cy="936000"/>
          </a:xfrm>
        </p:grpSpPr>
        <p:grpSp>
          <p:nvGrpSpPr>
            <p:cNvPr id="84" name="그룹 65"/>
            <p:cNvGrpSpPr/>
            <p:nvPr/>
          </p:nvGrpSpPr>
          <p:grpSpPr>
            <a:xfrm>
              <a:off x="438121" y="1928802"/>
              <a:ext cx="8143932" cy="936000"/>
              <a:chOff x="428596" y="1071546"/>
              <a:chExt cx="8143932" cy="936000"/>
            </a:xfrm>
          </p:grpSpPr>
          <p:sp>
            <p:nvSpPr>
              <p:cNvPr id="86" name="모서리가 둥근 직사각형 85"/>
              <p:cNvSpPr/>
              <p:nvPr/>
            </p:nvSpPr>
            <p:spPr>
              <a:xfrm>
                <a:off x="428596" y="1071546"/>
                <a:ext cx="8143932" cy="936000"/>
              </a:xfrm>
              <a:prstGeom prst="roundRect">
                <a:avLst>
                  <a:gd name="adj" fmla="val 116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모서리가 둥근 직사각형 86"/>
              <p:cNvSpPr/>
              <p:nvPr/>
            </p:nvSpPr>
            <p:spPr>
              <a:xfrm>
                <a:off x="1857140" y="1161431"/>
                <a:ext cx="6649711" cy="756000"/>
              </a:xfrm>
              <a:prstGeom prst="roundRect">
                <a:avLst>
                  <a:gd name="adj" fmla="val 7835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9" name="그룹 63"/>
              <p:cNvGrpSpPr/>
              <p:nvPr/>
            </p:nvGrpSpPr>
            <p:grpSpPr>
              <a:xfrm>
                <a:off x="533474" y="1171584"/>
                <a:ext cx="1714007" cy="733960"/>
                <a:chOff x="3754644" y="2244131"/>
                <a:chExt cx="1636753" cy="812720"/>
              </a:xfrm>
            </p:grpSpPr>
            <p:sp>
              <p:nvSpPr>
                <p:cNvPr id="91" name="모서리가 둥근 직사각형 90"/>
                <p:cNvSpPr/>
                <p:nvPr/>
              </p:nvSpPr>
              <p:spPr>
                <a:xfrm>
                  <a:off x="3764315" y="2244131"/>
                  <a:ext cx="1144510" cy="812720"/>
                </a:xfrm>
                <a:prstGeom prst="roundRect">
                  <a:avLst>
                    <a:gd name="adj" fmla="val 8106"/>
                  </a:avLst>
                </a:prstGeom>
                <a:gradFill flip="none" rotWithShape="1">
                  <a:gsLst>
                    <a:gs pos="7000">
                      <a:srgbClr val="EF7E29"/>
                    </a:gs>
                    <a:gs pos="76000">
                      <a:srgbClr val="FFC943"/>
                    </a:gs>
                  </a:gsLst>
                  <a:lin ang="162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dirty="0" smtClean="0"/>
                </a:p>
              </p:txBody>
            </p:sp>
            <p:grpSp>
              <p:nvGrpSpPr>
                <p:cNvPr id="92" name="그룹 121"/>
                <p:cNvGrpSpPr/>
                <p:nvPr/>
              </p:nvGrpSpPr>
              <p:grpSpPr>
                <a:xfrm>
                  <a:off x="4083905" y="2285387"/>
                  <a:ext cx="989626" cy="29967"/>
                  <a:chOff x="1160021" y="2122416"/>
                  <a:chExt cx="806759" cy="24690"/>
                </a:xfrm>
              </p:grpSpPr>
              <p:sp>
                <p:nvSpPr>
                  <p:cNvPr id="95" name="Freeform 6"/>
                  <p:cNvSpPr>
                    <a:spLocks/>
                  </p:cNvSpPr>
                  <p:nvPr/>
                </p:nvSpPr>
                <p:spPr bwMode="auto">
                  <a:xfrm>
                    <a:off x="1160021" y="2122416"/>
                    <a:ext cx="742493" cy="2196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6" name="Freeform 6"/>
                  <p:cNvSpPr>
                    <a:spLocks/>
                  </p:cNvSpPr>
                  <p:nvPr/>
                </p:nvSpPr>
                <p:spPr bwMode="auto">
                  <a:xfrm>
                    <a:off x="1213930" y="2128128"/>
                    <a:ext cx="752850" cy="1897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93" name="모서리가 둥근 직사각형 92"/>
                <p:cNvSpPr/>
                <p:nvPr/>
              </p:nvSpPr>
              <p:spPr>
                <a:xfrm>
                  <a:off x="3775779" y="2255463"/>
                  <a:ext cx="1615618" cy="389633"/>
                </a:xfrm>
                <a:prstGeom prst="roundRect">
                  <a:avLst/>
                </a:prstGeom>
                <a:solidFill>
                  <a:schemeClr val="bg1">
                    <a:alpha val="17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 extrusionH="76200">
                  <a:bevelT w="0" h="0"/>
                  <a:bevelB w="0" h="0"/>
                  <a:extrusionClr>
                    <a:schemeClr val="bg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dirty="0" smtClean="0"/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3754644" y="2277413"/>
                  <a:ext cx="1139273" cy="763400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marL="342900" indent="-342900">
                    <a:spcBef>
                      <a:spcPct val="50000"/>
                    </a:spcBef>
                  </a:pPr>
                  <a:r>
                    <a:rPr lang="ko-KR" altLang="en-US" sz="1400" b="1" dirty="0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이용자 불법 유치</a:t>
                  </a:r>
                  <a:endParaRPr lang="ko-KR" altLang="en-US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90" name="Freeform 49"/>
              <p:cNvSpPr>
                <a:spLocks/>
              </p:cNvSpPr>
              <p:nvPr/>
            </p:nvSpPr>
            <p:spPr bwMode="auto">
              <a:xfrm>
                <a:off x="7523829" y="1431658"/>
                <a:ext cx="39443" cy="3766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6" y="6"/>
                  </a:cxn>
                  <a:cxn ang="0">
                    <a:pos x="62" y="10"/>
                  </a:cxn>
                  <a:cxn ang="0">
                    <a:pos x="66" y="16"/>
                  </a:cxn>
                  <a:cxn ang="0">
                    <a:pos x="70" y="22"/>
                  </a:cxn>
                  <a:cxn ang="0">
                    <a:pos x="72" y="30"/>
                  </a:cxn>
                  <a:cxn ang="0">
                    <a:pos x="74" y="36"/>
                  </a:cxn>
                  <a:cxn ang="0">
                    <a:pos x="74" y="36"/>
                  </a:cxn>
                  <a:cxn ang="0">
                    <a:pos x="72" y="44"/>
                  </a:cxn>
                  <a:cxn ang="0">
                    <a:pos x="70" y="50"/>
                  </a:cxn>
                  <a:cxn ang="0">
                    <a:pos x="66" y="58"/>
                  </a:cxn>
                  <a:cxn ang="0">
                    <a:pos x="62" y="62"/>
                  </a:cxn>
                  <a:cxn ang="0">
                    <a:pos x="56" y="68"/>
                  </a:cxn>
                  <a:cxn ang="0">
                    <a:pos x="50" y="70"/>
                  </a:cxn>
                  <a:cxn ang="0">
                    <a:pos x="44" y="72"/>
                  </a:cxn>
                  <a:cxn ang="0">
                    <a:pos x="36" y="74"/>
                  </a:cxn>
                  <a:cxn ang="0">
                    <a:pos x="36" y="74"/>
                  </a:cxn>
                  <a:cxn ang="0">
                    <a:pos x="28" y="72"/>
                  </a:cxn>
                  <a:cxn ang="0">
                    <a:pos x="22" y="70"/>
                  </a:cxn>
                  <a:cxn ang="0">
                    <a:pos x="16" y="68"/>
                  </a:cxn>
                  <a:cxn ang="0">
                    <a:pos x="10" y="62"/>
                  </a:cxn>
                  <a:cxn ang="0">
                    <a:pos x="6" y="58"/>
                  </a:cxn>
                  <a:cxn ang="0">
                    <a:pos x="2" y="50"/>
                  </a:cxn>
                  <a:cxn ang="0">
                    <a:pos x="0" y="44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74" h="74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2"/>
                    </a:lnTo>
                    <a:lnTo>
                      <a:pt x="72" y="30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6" y="58"/>
                    </a:lnTo>
                    <a:lnTo>
                      <a:pt x="62" y="62"/>
                    </a:lnTo>
                    <a:lnTo>
                      <a:pt x="56" y="68"/>
                    </a:lnTo>
                    <a:lnTo>
                      <a:pt x="50" y="70"/>
                    </a:lnTo>
                    <a:lnTo>
                      <a:pt x="44" y="72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8" y="72"/>
                    </a:lnTo>
                    <a:lnTo>
                      <a:pt x="22" y="70"/>
                    </a:lnTo>
                    <a:lnTo>
                      <a:pt x="16" y="68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866662" y="2160938"/>
              <a:ext cx="6639584" cy="527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이용자 유치를 위해 금품 제공 및 본인부담금 대납</a:t>
              </a:r>
              <a:endParaRPr lang="ko-KR" altLang="en-US" sz="2000" b="1" spc="-1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36079" y="2342040"/>
            <a:ext cx="89004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산모신생아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건강관리 지원사업을 수행하는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OO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지원센터는 이용자 유치를 위해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돌반지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등 상품을 제공하면서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맘카페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등에 홍보하였고 본인부담금 납부에 부담을 느끼는 이용자들은 기관에서 대납해주고 그 금액 이상을 서비스 제공없이 허위로 결제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98" name="그룹 43"/>
          <p:cNvGrpSpPr/>
          <p:nvPr/>
        </p:nvGrpSpPr>
        <p:grpSpPr>
          <a:xfrm>
            <a:off x="572230" y="1916832"/>
            <a:ext cx="1713753" cy="444739"/>
            <a:chOff x="755576" y="2204864"/>
            <a:chExt cx="1121735" cy="657225"/>
          </a:xfrm>
        </p:grpSpPr>
        <p:sp>
          <p:nvSpPr>
            <p:cNvPr id="99" name="한쪽 모서리가 둥근 사각형 98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한쪽 모서리가 둥근 사각형 100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107504" y="4224946"/>
            <a:ext cx="8928992" cy="222839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136079" y="4363680"/>
            <a:ext cx="900792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이용자 유치를 위해 금품 등을 제공하는 행위는 관련 법령에 따라 엄격히 금지하고 있으며 위반횟수에 따라 경고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영업정지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등록취소 처분 대상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사회서비스 이용 및 이용권 관리에 관한 법률 제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19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조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제공자의 준수사항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7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항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 동법 시행</a:t>
            </a:r>
            <a:endParaRPr lang="en-US" altLang="ko-KR" sz="1600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규칙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13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조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제공자의 준수사항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3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항 및 제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16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조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행정처분의 기준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서비스의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효과성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제고를 위해 사업지침에서 정하는 횟수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시간 등 제공 기준 준수</a:t>
            </a:r>
            <a:endParaRPr lang="en-US" altLang="ko-KR" sz="1600" dirty="0" smtClean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5" name="그룹 43"/>
          <p:cNvGrpSpPr/>
          <p:nvPr/>
        </p:nvGrpSpPr>
        <p:grpSpPr>
          <a:xfrm>
            <a:off x="572230" y="3994520"/>
            <a:ext cx="1713753" cy="444739"/>
            <a:chOff x="755576" y="2204864"/>
            <a:chExt cx="1121735" cy="657225"/>
          </a:xfrm>
        </p:grpSpPr>
        <p:sp>
          <p:nvSpPr>
            <p:cNvPr id="106" name="한쪽 모서리가 둥근 사각형 105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8" name="한쪽 모서리가 둥근 사각형 107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6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직사각형 76"/>
          <p:cNvSpPr/>
          <p:nvPr/>
        </p:nvSpPr>
        <p:spPr>
          <a:xfrm>
            <a:off x="107504" y="2147257"/>
            <a:ext cx="8928992" cy="2364608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83" name="그룹 113"/>
          <p:cNvGrpSpPr/>
          <p:nvPr/>
        </p:nvGrpSpPr>
        <p:grpSpPr>
          <a:xfrm>
            <a:off x="107504" y="1052840"/>
            <a:ext cx="7920880" cy="710359"/>
            <a:chOff x="438121" y="1928802"/>
            <a:chExt cx="8143932" cy="936000"/>
          </a:xfrm>
        </p:grpSpPr>
        <p:grpSp>
          <p:nvGrpSpPr>
            <p:cNvPr id="84" name="그룹 65"/>
            <p:cNvGrpSpPr/>
            <p:nvPr/>
          </p:nvGrpSpPr>
          <p:grpSpPr>
            <a:xfrm>
              <a:off x="438121" y="1928802"/>
              <a:ext cx="8143932" cy="936000"/>
              <a:chOff x="428596" y="1071546"/>
              <a:chExt cx="8143932" cy="936000"/>
            </a:xfrm>
          </p:grpSpPr>
          <p:sp>
            <p:nvSpPr>
              <p:cNvPr id="86" name="모서리가 둥근 직사각형 85"/>
              <p:cNvSpPr/>
              <p:nvPr/>
            </p:nvSpPr>
            <p:spPr>
              <a:xfrm>
                <a:off x="428596" y="1071546"/>
                <a:ext cx="8143932" cy="936000"/>
              </a:xfrm>
              <a:prstGeom prst="roundRect">
                <a:avLst>
                  <a:gd name="adj" fmla="val 116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모서리가 둥근 직사각형 86"/>
              <p:cNvSpPr/>
              <p:nvPr/>
            </p:nvSpPr>
            <p:spPr>
              <a:xfrm>
                <a:off x="1857140" y="1161431"/>
                <a:ext cx="6649711" cy="756000"/>
              </a:xfrm>
              <a:prstGeom prst="roundRect">
                <a:avLst>
                  <a:gd name="adj" fmla="val 7835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9" name="그룹 63"/>
              <p:cNvGrpSpPr/>
              <p:nvPr/>
            </p:nvGrpSpPr>
            <p:grpSpPr>
              <a:xfrm>
                <a:off x="533474" y="1171584"/>
                <a:ext cx="1714007" cy="733960"/>
                <a:chOff x="3754644" y="2244131"/>
                <a:chExt cx="1636753" cy="812720"/>
              </a:xfrm>
            </p:grpSpPr>
            <p:sp>
              <p:nvSpPr>
                <p:cNvPr id="91" name="모서리가 둥근 직사각형 90"/>
                <p:cNvSpPr/>
                <p:nvPr/>
              </p:nvSpPr>
              <p:spPr>
                <a:xfrm>
                  <a:off x="3764315" y="2244131"/>
                  <a:ext cx="1144510" cy="812720"/>
                </a:xfrm>
                <a:prstGeom prst="roundRect">
                  <a:avLst>
                    <a:gd name="adj" fmla="val 8106"/>
                  </a:avLst>
                </a:prstGeom>
                <a:gradFill flip="none" rotWithShape="1">
                  <a:gsLst>
                    <a:gs pos="7000">
                      <a:srgbClr val="EF7E29"/>
                    </a:gs>
                    <a:gs pos="76000">
                      <a:srgbClr val="FFC943"/>
                    </a:gs>
                  </a:gsLst>
                  <a:lin ang="162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dirty="0" smtClean="0"/>
                </a:p>
              </p:txBody>
            </p:sp>
            <p:grpSp>
              <p:nvGrpSpPr>
                <p:cNvPr id="92" name="그룹 121"/>
                <p:cNvGrpSpPr/>
                <p:nvPr/>
              </p:nvGrpSpPr>
              <p:grpSpPr>
                <a:xfrm>
                  <a:off x="4083905" y="2285387"/>
                  <a:ext cx="989626" cy="29967"/>
                  <a:chOff x="1160021" y="2122416"/>
                  <a:chExt cx="806759" cy="24690"/>
                </a:xfrm>
              </p:grpSpPr>
              <p:sp>
                <p:nvSpPr>
                  <p:cNvPr id="95" name="Freeform 6"/>
                  <p:cNvSpPr>
                    <a:spLocks/>
                  </p:cNvSpPr>
                  <p:nvPr/>
                </p:nvSpPr>
                <p:spPr bwMode="auto">
                  <a:xfrm>
                    <a:off x="1160021" y="2122416"/>
                    <a:ext cx="742493" cy="2196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6" name="Freeform 6"/>
                  <p:cNvSpPr>
                    <a:spLocks/>
                  </p:cNvSpPr>
                  <p:nvPr/>
                </p:nvSpPr>
                <p:spPr bwMode="auto">
                  <a:xfrm>
                    <a:off x="1213930" y="2128128"/>
                    <a:ext cx="752850" cy="1897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93" name="모서리가 둥근 직사각형 92"/>
                <p:cNvSpPr/>
                <p:nvPr/>
              </p:nvSpPr>
              <p:spPr>
                <a:xfrm>
                  <a:off x="3775779" y="2255463"/>
                  <a:ext cx="1615618" cy="389633"/>
                </a:xfrm>
                <a:prstGeom prst="roundRect">
                  <a:avLst/>
                </a:prstGeom>
                <a:solidFill>
                  <a:schemeClr val="bg1">
                    <a:alpha val="17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 extrusionH="76200">
                  <a:bevelT w="0" h="0"/>
                  <a:bevelB w="0" h="0"/>
                  <a:extrusionClr>
                    <a:schemeClr val="bg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dirty="0" smtClean="0"/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3754644" y="2412129"/>
                  <a:ext cx="1139273" cy="493963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marL="342900" indent="-342900" algn="ctr">
                    <a:spcBef>
                      <a:spcPct val="50000"/>
                    </a:spcBef>
                  </a:pPr>
                  <a:r>
                    <a:rPr lang="ko-KR" altLang="en-US" sz="1600" b="1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생업지원</a:t>
                  </a:r>
                  <a:endParaRPr lang="ko-KR" altLang="en-US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90" name="Freeform 49"/>
              <p:cNvSpPr>
                <a:spLocks/>
              </p:cNvSpPr>
              <p:nvPr/>
            </p:nvSpPr>
            <p:spPr bwMode="auto">
              <a:xfrm>
                <a:off x="7523829" y="1431658"/>
                <a:ext cx="39443" cy="3766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6" y="6"/>
                  </a:cxn>
                  <a:cxn ang="0">
                    <a:pos x="62" y="10"/>
                  </a:cxn>
                  <a:cxn ang="0">
                    <a:pos x="66" y="16"/>
                  </a:cxn>
                  <a:cxn ang="0">
                    <a:pos x="70" y="22"/>
                  </a:cxn>
                  <a:cxn ang="0">
                    <a:pos x="72" y="30"/>
                  </a:cxn>
                  <a:cxn ang="0">
                    <a:pos x="74" y="36"/>
                  </a:cxn>
                  <a:cxn ang="0">
                    <a:pos x="74" y="36"/>
                  </a:cxn>
                  <a:cxn ang="0">
                    <a:pos x="72" y="44"/>
                  </a:cxn>
                  <a:cxn ang="0">
                    <a:pos x="70" y="50"/>
                  </a:cxn>
                  <a:cxn ang="0">
                    <a:pos x="66" y="58"/>
                  </a:cxn>
                  <a:cxn ang="0">
                    <a:pos x="62" y="62"/>
                  </a:cxn>
                  <a:cxn ang="0">
                    <a:pos x="56" y="68"/>
                  </a:cxn>
                  <a:cxn ang="0">
                    <a:pos x="50" y="70"/>
                  </a:cxn>
                  <a:cxn ang="0">
                    <a:pos x="44" y="72"/>
                  </a:cxn>
                  <a:cxn ang="0">
                    <a:pos x="36" y="74"/>
                  </a:cxn>
                  <a:cxn ang="0">
                    <a:pos x="36" y="74"/>
                  </a:cxn>
                  <a:cxn ang="0">
                    <a:pos x="28" y="72"/>
                  </a:cxn>
                  <a:cxn ang="0">
                    <a:pos x="22" y="70"/>
                  </a:cxn>
                  <a:cxn ang="0">
                    <a:pos x="16" y="68"/>
                  </a:cxn>
                  <a:cxn ang="0">
                    <a:pos x="10" y="62"/>
                  </a:cxn>
                  <a:cxn ang="0">
                    <a:pos x="6" y="58"/>
                  </a:cxn>
                  <a:cxn ang="0">
                    <a:pos x="2" y="50"/>
                  </a:cxn>
                  <a:cxn ang="0">
                    <a:pos x="0" y="44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74" h="74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2"/>
                    </a:lnTo>
                    <a:lnTo>
                      <a:pt x="72" y="30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6" y="58"/>
                    </a:lnTo>
                    <a:lnTo>
                      <a:pt x="62" y="62"/>
                    </a:lnTo>
                    <a:lnTo>
                      <a:pt x="56" y="68"/>
                    </a:lnTo>
                    <a:lnTo>
                      <a:pt x="50" y="70"/>
                    </a:lnTo>
                    <a:lnTo>
                      <a:pt x="44" y="72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8" y="72"/>
                    </a:lnTo>
                    <a:lnTo>
                      <a:pt x="22" y="70"/>
                    </a:lnTo>
                    <a:lnTo>
                      <a:pt x="16" y="68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866662" y="2160938"/>
              <a:ext cx="6639584" cy="48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활동지원 바우처를 생업 지원에 활용하는 목적 외 이용</a:t>
              </a:r>
              <a:endParaRPr lang="ko-KR" altLang="en-US" b="1" spc="-1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136079" y="2342040"/>
            <a:ext cx="89004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안마원을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운영하면서 안마사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로 근무하는 시각장애인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본인의 장애인활동지원서비스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안마원으로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출근하면서 시설 청소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세탁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고객 안내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서비스 비용 결제 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등 </a:t>
            </a:r>
            <a:r>
              <a:rPr lang="ko-KR" altLang="en-US" dirty="0" err="1">
                <a:latin typeface="HY울릉도M" pitchFamily="18" charset="-127"/>
                <a:ea typeface="HY울릉도M" pitchFamily="18" charset="-127"/>
              </a:rPr>
              <a:t>안마원의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고유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업무를 시킴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활동지원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제공인력이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장애인 이용자의 일상 및 사회활동 참여를 넘어 생업을 지원하는 것은 불법이며 이용자 출퇴근 지원을 제외한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생업지원은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부정수급으로 환수 조치 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98" name="그룹 43"/>
          <p:cNvGrpSpPr/>
          <p:nvPr/>
        </p:nvGrpSpPr>
        <p:grpSpPr>
          <a:xfrm>
            <a:off x="572230" y="1916832"/>
            <a:ext cx="1713753" cy="444739"/>
            <a:chOff x="755576" y="2204864"/>
            <a:chExt cx="1121735" cy="657225"/>
          </a:xfrm>
        </p:grpSpPr>
        <p:sp>
          <p:nvSpPr>
            <p:cNvPr id="99" name="한쪽 모서리가 둥근 사각형 98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00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1" name="한쪽 모서리가 둥근 사각형 100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02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103" name="직사각형 102"/>
          <p:cNvSpPr/>
          <p:nvPr/>
        </p:nvSpPr>
        <p:spPr>
          <a:xfrm>
            <a:off x="107504" y="4873018"/>
            <a:ext cx="8928992" cy="184689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104" name="TextBox 103"/>
          <p:cNvSpPr txBox="1"/>
          <p:nvPr/>
        </p:nvSpPr>
        <p:spPr>
          <a:xfrm>
            <a:off x="136079" y="5011752"/>
            <a:ext cx="900792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장애인 이용자의 생업 지원은 근로지원인제도를 활용하여야 하며 사회서비스 바우처로 생업을 지원하는 것은 불법임을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제공인력에게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교육하고 그럼에도 불구하고 이용자의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생업지원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요구가 발생하는 경우 제공기관에서 이용자에게 명확히 안내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※ </a:t>
            </a:r>
            <a:r>
              <a:rPr lang="ko-KR" altLang="en-US" sz="1600" dirty="0" err="1" smtClean="0">
                <a:latin typeface="HY울릉도M" pitchFamily="18" charset="-127"/>
                <a:ea typeface="HY울릉도M" pitchFamily="18" charset="-127"/>
              </a:rPr>
              <a:t>장애인활동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 지원에 관한 법률 제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16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조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활동지원급여의 종류 등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제</a:t>
            </a:r>
            <a:r>
              <a:rPr lang="en-US" altLang="ko-KR" sz="1600" dirty="0" smtClean="0">
                <a:latin typeface="HY울릉도M" pitchFamily="18" charset="-127"/>
                <a:ea typeface="HY울릉도M" pitchFamily="18" charset="-127"/>
              </a:rPr>
              <a:t>2</a:t>
            </a:r>
            <a:r>
              <a:rPr lang="ko-KR" altLang="en-US" sz="1600" dirty="0" smtClean="0">
                <a:latin typeface="HY울릉도M" pitchFamily="18" charset="-127"/>
                <a:ea typeface="HY울릉도M" pitchFamily="18" charset="-127"/>
              </a:rPr>
              <a:t>항</a:t>
            </a:r>
            <a:endParaRPr lang="en-US" altLang="ko-KR" sz="1600" dirty="0" smtClean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5" name="그룹 43"/>
          <p:cNvGrpSpPr/>
          <p:nvPr/>
        </p:nvGrpSpPr>
        <p:grpSpPr>
          <a:xfrm>
            <a:off x="572230" y="4642592"/>
            <a:ext cx="1713753" cy="444739"/>
            <a:chOff x="755576" y="2204864"/>
            <a:chExt cx="1121735" cy="657225"/>
          </a:xfrm>
        </p:grpSpPr>
        <p:sp>
          <p:nvSpPr>
            <p:cNvPr id="106" name="한쪽 모서리가 둥근 사각형 105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8" name="한쪽 모서리가 둥근 사각형 107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09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46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r>
              <a:rPr lang="en-US" altLang="ko-KR" sz="3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   </a:t>
            </a:r>
            <a:r>
              <a:rPr lang="ko-KR" altLang="en-US" sz="3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예방을 위한 안내자료 배포</a:t>
            </a:r>
            <a:endParaRPr lang="ko-KR" altLang="en-US" sz="3600" b="1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39" name="Picture 12" descr="b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078020"/>
            <a:ext cx="34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593205" y="980728"/>
            <a:ext cx="8191557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부정수급 예방을 위한 이용자 및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준수사항 안내문 적극 활용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789222"/>
            <a:ext cx="1973509" cy="2708920"/>
          </a:xfrm>
          <a:prstGeom prst="rect">
            <a:avLst/>
          </a:prstGeom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43682"/>
            <a:ext cx="1868590" cy="2564904"/>
          </a:xfrm>
          <a:prstGeom prst="rect">
            <a:avLst/>
          </a:prstGeom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3" y="1595451"/>
            <a:ext cx="6263540" cy="4307611"/>
          </a:xfrm>
          <a:prstGeom prst="rect">
            <a:avLst/>
          </a:prstGeom>
        </p:spPr>
      </p:pic>
      <p:sp>
        <p:nvSpPr>
          <p:cNvPr id="46" name="위로 구부러진 화살표 45"/>
          <p:cNvSpPr/>
          <p:nvPr/>
        </p:nvSpPr>
        <p:spPr>
          <a:xfrm rot="20946614">
            <a:off x="6156545" y="5714266"/>
            <a:ext cx="1368152" cy="467589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r>
              <a:rPr lang="en-US" altLang="ko-KR" sz="3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      </a:t>
            </a:r>
            <a:r>
              <a:rPr lang="ko-KR" altLang="en-US" sz="3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예방을 위한 안내자료 배포</a:t>
            </a:r>
            <a:endParaRPr lang="ko-KR" altLang="en-US" sz="3600" b="1" dirty="0" smtClean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8" y="960038"/>
            <a:ext cx="4249969" cy="5833683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3773013"/>
            <a:ext cx="6371166" cy="1456187"/>
          </a:xfrm>
          <a:prstGeom prst="rect">
            <a:avLst/>
          </a:prstGeom>
        </p:spPr>
      </p:pic>
      <p:pic>
        <p:nvPicPr>
          <p:cNvPr id="16" name="Picture 12" descr="b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240" y="4637109"/>
            <a:ext cx="342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172949" y="4708939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1F497D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OOO</a:t>
            </a:r>
            <a:r>
              <a:rPr lang="ko-KR" altLang="en-US" sz="1400" b="1" dirty="0" smtClean="0">
                <a:solidFill>
                  <a:srgbClr val="1F497D"/>
                </a:solidFill>
                <a:latin typeface="HY울릉도M" panose="02030600000101010101" pitchFamily="18" charset="-127"/>
                <a:ea typeface="HY울릉도M" panose="02030600000101010101" pitchFamily="18" charset="-127"/>
              </a:rPr>
              <a:t>센터</a:t>
            </a:r>
            <a:endParaRPr lang="ko-KR" altLang="en-US" sz="1400" b="1" dirty="0">
              <a:solidFill>
                <a:srgbClr val="1F497D"/>
              </a:solidFill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18" name="위로 구부러진 화살표 17"/>
          <p:cNvSpPr/>
          <p:nvPr/>
        </p:nvSpPr>
        <p:spPr>
          <a:xfrm rot="20476007">
            <a:off x="3692380" y="5682036"/>
            <a:ext cx="4477702" cy="641927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384"/>
            <a:ext cx="9144000" cy="21431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" y="3286125"/>
            <a:ext cx="9033480" cy="3563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모서리가 둥근 직사각형 7"/>
          <p:cNvSpPr/>
          <p:nvPr/>
        </p:nvSpPr>
        <p:spPr>
          <a:xfrm>
            <a:off x="278777" y="5166635"/>
            <a:ext cx="5936297" cy="929383"/>
          </a:xfrm>
          <a:prstGeom prst="roundRect">
            <a:avLst>
              <a:gd name="adj" fmla="val 6709"/>
            </a:avLst>
          </a:prstGeom>
          <a:noFill/>
          <a:ln w="28575">
            <a:solidFill>
              <a:srgbClr val="0D6C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278778" y="3126572"/>
            <a:ext cx="4221784" cy="1717728"/>
          </a:xfrm>
          <a:prstGeom prst="roundRect">
            <a:avLst>
              <a:gd name="adj" fmla="val 6709"/>
            </a:avLst>
          </a:prstGeom>
          <a:noFill/>
          <a:ln w="28575">
            <a:solidFill>
              <a:srgbClr val="7EC5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76194" y="2090807"/>
            <a:ext cx="8582085" cy="695715"/>
          </a:xfrm>
          <a:prstGeom prst="roundRect">
            <a:avLst>
              <a:gd name="adj" fmla="val 6709"/>
            </a:avLst>
          </a:prstGeom>
          <a:noFill/>
          <a:ln w="28575">
            <a:solidFill>
              <a:srgbClr val="F59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231"/>
          <p:cNvGrpSpPr/>
          <p:nvPr/>
        </p:nvGrpSpPr>
        <p:grpSpPr>
          <a:xfrm>
            <a:off x="326537" y="1916832"/>
            <a:ext cx="1254591" cy="355338"/>
            <a:chOff x="6909503" y="2079511"/>
            <a:chExt cx="1634812" cy="609191"/>
          </a:xfrm>
        </p:grpSpPr>
        <p:grpSp>
          <p:nvGrpSpPr>
            <p:cNvPr id="3" name="그룹 57"/>
            <p:cNvGrpSpPr/>
            <p:nvPr/>
          </p:nvGrpSpPr>
          <p:grpSpPr>
            <a:xfrm>
              <a:off x="6909503" y="2084499"/>
              <a:ext cx="1634812" cy="604203"/>
              <a:chOff x="726583" y="1503594"/>
              <a:chExt cx="1728545" cy="497911"/>
            </a:xfrm>
          </p:grpSpPr>
          <p:sp>
            <p:nvSpPr>
              <p:cNvPr id="31" name="모서리가 둥근 직사각형 30"/>
              <p:cNvSpPr/>
              <p:nvPr/>
            </p:nvSpPr>
            <p:spPr>
              <a:xfrm>
                <a:off x="726583" y="1503594"/>
                <a:ext cx="1716366" cy="497911"/>
              </a:xfrm>
              <a:prstGeom prst="roundRect">
                <a:avLst/>
              </a:prstGeom>
              <a:gradFill flip="none" rotWithShape="1">
                <a:gsLst>
                  <a:gs pos="7000">
                    <a:srgbClr val="EF7E29"/>
                  </a:gs>
                  <a:gs pos="76000">
                    <a:srgbClr val="FFC943"/>
                  </a:gs>
                </a:gsLst>
                <a:lin ang="16200000" scaled="1"/>
                <a:tileRect/>
              </a:gradFill>
              <a:ln w="19050">
                <a:solidFill>
                  <a:schemeClr val="bg1"/>
                </a:solidFill>
              </a:ln>
              <a:effectLst>
                <a:outerShdw blurRad="508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v"/>
                  <a:defRPr/>
                </a:pPr>
                <a:endParaRPr lang="ko-KR" altLang="en-US" dirty="0" smtClean="0"/>
              </a:p>
            </p:txBody>
          </p:sp>
          <p:grpSp>
            <p:nvGrpSpPr>
              <p:cNvPr id="4" name="그룹 121"/>
              <p:cNvGrpSpPr/>
              <p:nvPr/>
            </p:nvGrpSpPr>
            <p:grpSpPr>
              <a:xfrm>
                <a:off x="1160021" y="1531765"/>
                <a:ext cx="806759" cy="24690"/>
                <a:chOff x="1160021" y="2122416"/>
                <a:chExt cx="806759" cy="24690"/>
              </a:xfrm>
            </p:grpSpPr>
            <p:sp>
              <p:nvSpPr>
                <p:cNvPr id="34" name="Freeform 6"/>
                <p:cNvSpPr>
                  <a:spLocks/>
                </p:cNvSpPr>
                <p:nvPr/>
              </p:nvSpPr>
              <p:spPr bwMode="auto">
                <a:xfrm>
                  <a:off x="1160021" y="2122416"/>
                  <a:ext cx="742493" cy="2196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5" name="Freeform 6"/>
                <p:cNvSpPr>
                  <a:spLocks/>
                </p:cNvSpPr>
                <p:nvPr/>
              </p:nvSpPr>
              <p:spPr bwMode="auto">
                <a:xfrm>
                  <a:off x="1213930" y="2128128"/>
                  <a:ext cx="752850" cy="1897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3" name="모서리가 둥근 직사각형 32"/>
              <p:cNvSpPr/>
              <p:nvPr/>
            </p:nvSpPr>
            <p:spPr>
              <a:xfrm>
                <a:off x="738762" y="1503596"/>
                <a:ext cx="1716366" cy="238708"/>
              </a:xfrm>
              <a:prstGeom prst="roundRect">
                <a:avLst/>
              </a:pr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extrusionH="76200">
                <a:bevelT w="0" h="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/>
              </a:p>
            </p:txBody>
          </p:sp>
        </p:grpSp>
        <p:sp>
          <p:nvSpPr>
            <p:cNvPr id="30" name="직사각형 29"/>
            <p:cNvSpPr/>
            <p:nvPr/>
          </p:nvSpPr>
          <p:spPr>
            <a:xfrm>
              <a:off x="6926690" y="2079511"/>
              <a:ext cx="1603168" cy="467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16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신고인</a:t>
              </a:r>
              <a:endParaRPr lang="ko-KR" altLang="en-US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5" name="그룹 231"/>
          <p:cNvGrpSpPr/>
          <p:nvPr/>
        </p:nvGrpSpPr>
        <p:grpSpPr>
          <a:xfrm>
            <a:off x="328584" y="2924944"/>
            <a:ext cx="1243020" cy="385765"/>
            <a:chOff x="6909503" y="2084499"/>
            <a:chExt cx="1634812" cy="604203"/>
          </a:xfrm>
        </p:grpSpPr>
        <p:grpSp>
          <p:nvGrpSpPr>
            <p:cNvPr id="6" name="그룹 57"/>
            <p:cNvGrpSpPr/>
            <p:nvPr/>
          </p:nvGrpSpPr>
          <p:grpSpPr>
            <a:xfrm>
              <a:off x="6909503" y="2084499"/>
              <a:ext cx="1634812" cy="604203"/>
              <a:chOff x="726583" y="1503594"/>
              <a:chExt cx="1728545" cy="497911"/>
            </a:xfrm>
          </p:grpSpPr>
          <p:sp>
            <p:nvSpPr>
              <p:cNvPr id="24" name="모서리가 둥근 직사각형 23"/>
              <p:cNvSpPr/>
              <p:nvPr/>
            </p:nvSpPr>
            <p:spPr>
              <a:xfrm>
                <a:off x="726583" y="1503594"/>
                <a:ext cx="1716366" cy="497911"/>
              </a:xfrm>
              <a:prstGeom prst="roundRect">
                <a:avLst/>
              </a:prstGeom>
              <a:gradFill flip="none" rotWithShape="1">
                <a:gsLst>
                  <a:gs pos="88000">
                    <a:srgbClr val="AAE600"/>
                  </a:gs>
                  <a:gs pos="0">
                    <a:srgbClr val="6C9200"/>
                  </a:gs>
                </a:gsLst>
                <a:lin ang="162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buFont typeface="Wingdings" pitchFamily="2" charset="2"/>
                  <a:buChar char="v"/>
                  <a:defRPr/>
                </a:pPr>
                <a:endParaRPr lang="ko-KR" altLang="en-US" dirty="0" smtClean="0"/>
              </a:p>
            </p:txBody>
          </p:sp>
          <p:grpSp>
            <p:nvGrpSpPr>
              <p:cNvPr id="7" name="그룹 121"/>
              <p:cNvGrpSpPr/>
              <p:nvPr/>
            </p:nvGrpSpPr>
            <p:grpSpPr>
              <a:xfrm>
                <a:off x="1160021" y="1531765"/>
                <a:ext cx="806759" cy="24690"/>
                <a:chOff x="1160021" y="2122416"/>
                <a:chExt cx="806759" cy="24690"/>
              </a:xfrm>
            </p:grpSpPr>
            <p:sp>
              <p:nvSpPr>
                <p:cNvPr id="27" name="Freeform 6"/>
                <p:cNvSpPr>
                  <a:spLocks/>
                </p:cNvSpPr>
                <p:nvPr/>
              </p:nvSpPr>
              <p:spPr bwMode="auto">
                <a:xfrm>
                  <a:off x="1160021" y="2122416"/>
                  <a:ext cx="742493" cy="2196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" name="Freeform 6"/>
                <p:cNvSpPr>
                  <a:spLocks/>
                </p:cNvSpPr>
                <p:nvPr/>
              </p:nvSpPr>
              <p:spPr bwMode="auto">
                <a:xfrm>
                  <a:off x="1213930" y="2128128"/>
                  <a:ext cx="752850" cy="1897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738762" y="1503596"/>
                <a:ext cx="1716366" cy="238708"/>
              </a:xfrm>
              <a:prstGeom prst="roundRect">
                <a:avLst/>
              </a:pr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extrusionH="76200">
                <a:bevelT w="0" h="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/>
              </a:p>
            </p:txBody>
          </p:sp>
        </p:grpSp>
        <p:sp>
          <p:nvSpPr>
            <p:cNvPr id="23" name="직사각형 22"/>
            <p:cNvSpPr/>
            <p:nvPr/>
          </p:nvSpPr>
          <p:spPr>
            <a:xfrm>
              <a:off x="6926690" y="2116403"/>
              <a:ext cx="1603168" cy="5302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16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신고방법</a:t>
              </a:r>
              <a:endParaRPr lang="ko-KR" altLang="en-US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11" name="그룹 231"/>
          <p:cNvGrpSpPr/>
          <p:nvPr/>
        </p:nvGrpSpPr>
        <p:grpSpPr>
          <a:xfrm>
            <a:off x="329964" y="4953011"/>
            <a:ext cx="1527392" cy="640312"/>
            <a:chOff x="6909503" y="2084499"/>
            <a:chExt cx="1634812" cy="883835"/>
          </a:xfrm>
        </p:grpSpPr>
        <p:grpSp>
          <p:nvGrpSpPr>
            <p:cNvPr id="12" name="그룹 57"/>
            <p:cNvGrpSpPr/>
            <p:nvPr/>
          </p:nvGrpSpPr>
          <p:grpSpPr>
            <a:xfrm>
              <a:off x="6909503" y="2084499"/>
              <a:ext cx="1634812" cy="604203"/>
              <a:chOff x="726583" y="1503594"/>
              <a:chExt cx="1728545" cy="497911"/>
            </a:xfrm>
          </p:grpSpPr>
          <p:sp>
            <p:nvSpPr>
              <p:cNvPr id="17" name="모서리가 둥근 직사각형 16"/>
              <p:cNvSpPr/>
              <p:nvPr/>
            </p:nvSpPr>
            <p:spPr>
              <a:xfrm>
                <a:off x="726583" y="1503594"/>
                <a:ext cx="1716366" cy="497911"/>
              </a:xfrm>
              <a:prstGeom prst="roundRect">
                <a:avLst/>
              </a:prstGeom>
              <a:gradFill flip="none" rotWithShape="1">
                <a:gsLst>
                  <a:gs pos="25000">
                    <a:srgbClr val="336EAF"/>
                  </a:gs>
                  <a:gs pos="100000">
                    <a:srgbClr val="48B1F2"/>
                  </a:gs>
                </a:gsLst>
                <a:lin ang="16200000" scaled="1"/>
                <a:tileRect/>
              </a:gradFill>
              <a:ln w="28575">
                <a:solidFill>
                  <a:schemeClr val="bg1"/>
                </a:solidFill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/>
              </a:p>
            </p:txBody>
          </p:sp>
          <p:grpSp>
            <p:nvGrpSpPr>
              <p:cNvPr id="13" name="그룹 121"/>
              <p:cNvGrpSpPr/>
              <p:nvPr/>
            </p:nvGrpSpPr>
            <p:grpSpPr>
              <a:xfrm>
                <a:off x="1160021" y="1531765"/>
                <a:ext cx="806759" cy="24690"/>
                <a:chOff x="1160021" y="2122416"/>
                <a:chExt cx="806759" cy="24690"/>
              </a:xfrm>
            </p:grpSpPr>
            <p:sp>
              <p:nvSpPr>
                <p:cNvPr id="20" name="Freeform 6"/>
                <p:cNvSpPr>
                  <a:spLocks/>
                </p:cNvSpPr>
                <p:nvPr/>
              </p:nvSpPr>
              <p:spPr bwMode="auto">
                <a:xfrm>
                  <a:off x="1160021" y="2122416"/>
                  <a:ext cx="742493" cy="2196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1" name="Freeform 6"/>
                <p:cNvSpPr>
                  <a:spLocks/>
                </p:cNvSpPr>
                <p:nvPr/>
              </p:nvSpPr>
              <p:spPr bwMode="auto">
                <a:xfrm>
                  <a:off x="1213930" y="2128128"/>
                  <a:ext cx="752850" cy="18978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14"/>
                    </a:cxn>
                    <a:cxn ang="0">
                      <a:pos x="2" y="30"/>
                    </a:cxn>
                    <a:cxn ang="0">
                      <a:pos x="0" y="46"/>
                    </a:cxn>
                    <a:cxn ang="0">
                      <a:pos x="0" y="62"/>
                    </a:cxn>
                    <a:cxn ang="0">
                      <a:pos x="0" y="62"/>
                    </a:cxn>
                    <a:cxn ang="0">
                      <a:pos x="2" y="82"/>
                    </a:cxn>
                    <a:cxn ang="0">
                      <a:pos x="4" y="102"/>
                    </a:cxn>
                    <a:cxn ang="0">
                      <a:pos x="10" y="122"/>
                    </a:cxn>
                    <a:cxn ang="0">
                      <a:pos x="18" y="142"/>
                    </a:cxn>
                    <a:cxn ang="0">
                      <a:pos x="28" y="162"/>
                    </a:cxn>
                    <a:cxn ang="0">
                      <a:pos x="38" y="180"/>
                    </a:cxn>
                    <a:cxn ang="0">
                      <a:pos x="52" y="198"/>
                    </a:cxn>
                    <a:cxn ang="0">
                      <a:pos x="68" y="216"/>
                    </a:cxn>
                    <a:cxn ang="0">
                      <a:pos x="84" y="234"/>
                    </a:cxn>
                    <a:cxn ang="0">
                      <a:pos x="104" y="252"/>
                    </a:cxn>
                    <a:cxn ang="0">
                      <a:pos x="124" y="268"/>
                    </a:cxn>
                    <a:cxn ang="0">
                      <a:pos x="146" y="284"/>
                    </a:cxn>
                    <a:cxn ang="0">
                      <a:pos x="170" y="300"/>
                    </a:cxn>
                    <a:cxn ang="0">
                      <a:pos x="196" y="316"/>
                    </a:cxn>
                    <a:cxn ang="0">
                      <a:pos x="224" y="330"/>
                    </a:cxn>
                    <a:cxn ang="0">
                      <a:pos x="252" y="344"/>
                    </a:cxn>
                    <a:cxn ang="0">
                      <a:pos x="312" y="370"/>
                    </a:cxn>
                    <a:cxn ang="0">
                      <a:pos x="378" y="392"/>
                    </a:cxn>
                    <a:cxn ang="0">
                      <a:pos x="450" y="412"/>
                    </a:cxn>
                    <a:cxn ang="0">
                      <a:pos x="524" y="430"/>
                    </a:cxn>
                    <a:cxn ang="0">
                      <a:pos x="604" y="444"/>
                    </a:cxn>
                    <a:cxn ang="0">
                      <a:pos x="686" y="452"/>
                    </a:cxn>
                    <a:cxn ang="0">
                      <a:pos x="772" y="458"/>
                    </a:cxn>
                    <a:cxn ang="0">
                      <a:pos x="860" y="462"/>
                    </a:cxn>
                    <a:cxn ang="0">
                      <a:pos x="860" y="462"/>
                    </a:cxn>
                    <a:cxn ang="0">
                      <a:pos x="948" y="458"/>
                    </a:cxn>
                    <a:cxn ang="0">
                      <a:pos x="1032" y="452"/>
                    </a:cxn>
                    <a:cxn ang="0">
                      <a:pos x="1116" y="444"/>
                    </a:cxn>
                    <a:cxn ang="0">
                      <a:pos x="1194" y="430"/>
                    </a:cxn>
                    <a:cxn ang="0">
                      <a:pos x="1270" y="412"/>
                    </a:cxn>
                    <a:cxn ang="0">
                      <a:pos x="1340" y="392"/>
                    </a:cxn>
                    <a:cxn ang="0">
                      <a:pos x="1406" y="370"/>
                    </a:cxn>
                    <a:cxn ang="0">
                      <a:pos x="1468" y="344"/>
                    </a:cxn>
                    <a:cxn ang="0">
                      <a:pos x="1496" y="330"/>
                    </a:cxn>
                    <a:cxn ang="0">
                      <a:pos x="1522" y="316"/>
                    </a:cxn>
                    <a:cxn ang="0">
                      <a:pos x="1548" y="300"/>
                    </a:cxn>
                    <a:cxn ang="0">
                      <a:pos x="1572" y="284"/>
                    </a:cxn>
                    <a:cxn ang="0">
                      <a:pos x="1594" y="268"/>
                    </a:cxn>
                    <a:cxn ang="0">
                      <a:pos x="1616" y="252"/>
                    </a:cxn>
                    <a:cxn ang="0">
                      <a:pos x="1634" y="234"/>
                    </a:cxn>
                    <a:cxn ang="0">
                      <a:pos x="1652" y="216"/>
                    </a:cxn>
                    <a:cxn ang="0">
                      <a:pos x="1666" y="198"/>
                    </a:cxn>
                    <a:cxn ang="0">
                      <a:pos x="1680" y="180"/>
                    </a:cxn>
                    <a:cxn ang="0">
                      <a:pos x="1692" y="162"/>
                    </a:cxn>
                    <a:cxn ang="0">
                      <a:pos x="1702" y="142"/>
                    </a:cxn>
                    <a:cxn ang="0">
                      <a:pos x="1710" y="122"/>
                    </a:cxn>
                    <a:cxn ang="0">
                      <a:pos x="1714" y="102"/>
                    </a:cxn>
                    <a:cxn ang="0">
                      <a:pos x="1718" y="82"/>
                    </a:cxn>
                    <a:cxn ang="0">
                      <a:pos x="1718" y="62"/>
                    </a:cxn>
                    <a:cxn ang="0">
                      <a:pos x="1718" y="62"/>
                    </a:cxn>
                    <a:cxn ang="0">
                      <a:pos x="1718" y="46"/>
                    </a:cxn>
                    <a:cxn ang="0">
                      <a:pos x="1716" y="30"/>
                    </a:cxn>
                    <a:cxn ang="0">
                      <a:pos x="1714" y="14"/>
                    </a:cxn>
                    <a:cxn ang="0">
                      <a:pos x="1708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718" h="462">
                      <a:moveTo>
                        <a:pt x="10" y="0"/>
                      </a:moveTo>
                      <a:lnTo>
                        <a:pt x="10" y="0"/>
                      </a:lnTo>
                      <a:lnTo>
                        <a:pt x="6" y="14"/>
                      </a:lnTo>
                      <a:lnTo>
                        <a:pt x="2" y="30"/>
                      </a:lnTo>
                      <a:lnTo>
                        <a:pt x="0" y="46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2" y="82"/>
                      </a:lnTo>
                      <a:lnTo>
                        <a:pt x="4" y="102"/>
                      </a:lnTo>
                      <a:lnTo>
                        <a:pt x="10" y="122"/>
                      </a:lnTo>
                      <a:lnTo>
                        <a:pt x="18" y="142"/>
                      </a:lnTo>
                      <a:lnTo>
                        <a:pt x="28" y="162"/>
                      </a:lnTo>
                      <a:lnTo>
                        <a:pt x="38" y="180"/>
                      </a:lnTo>
                      <a:lnTo>
                        <a:pt x="52" y="198"/>
                      </a:lnTo>
                      <a:lnTo>
                        <a:pt x="68" y="216"/>
                      </a:lnTo>
                      <a:lnTo>
                        <a:pt x="84" y="234"/>
                      </a:lnTo>
                      <a:lnTo>
                        <a:pt x="104" y="252"/>
                      </a:lnTo>
                      <a:lnTo>
                        <a:pt x="124" y="268"/>
                      </a:lnTo>
                      <a:lnTo>
                        <a:pt x="146" y="284"/>
                      </a:lnTo>
                      <a:lnTo>
                        <a:pt x="170" y="300"/>
                      </a:lnTo>
                      <a:lnTo>
                        <a:pt x="196" y="316"/>
                      </a:lnTo>
                      <a:lnTo>
                        <a:pt x="224" y="330"/>
                      </a:lnTo>
                      <a:lnTo>
                        <a:pt x="252" y="344"/>
                      </a:lnTo>
                      <a:lnTo>
                        <a:pt x="312" y="370"/>
                      </a:lnTo>
                      <a:lnTo>
                        <a:pt x="378" y="392"/>
                      </a:lnTo>
                      <a:lnTo>
                        <a:pt x="450" y="412"/>
                      </a:lnTo>
                      <a:lnTo>
                        <a:pt x="524" y="430"/>
                      </a:lnTo>
                      <a:lnTo>
                        <a:pt x="604" y="444"/>
                      </a:lnTo>
                      <a:lnTo>
                        <a:pt x="686" y="452"/>
                      </a:lnTo>
                      <a:lnTo>
                        <a:pt x="772" y="458"/>
                      </a:lnTo>
                      <a:lnTo>
                        <a:pt x="860" y="462"/>
                      </a:lnTo>
                      <a:lnTo>
                        <a:pt x="860" y="462"/>
                      </a:lnTo>
                      <a:lnTo>
                        <a:pt x="948" y="458"/>
                      </a:lnTo>
                      <a:lnTo>
                        <a:pt x="1032" y="452"/>
                      </a:lnTo>
                      <a:lnTo>
                        <a:pt x="1116" y="444"/>
                      </a:lnTo>
                      <a:lnTo>
                        <a:pt x="1194" y="430"/>
                      </a:lnTo>
                      <a:lnTo>
                        <a:pt x="1270" y="412"/>
                      </a:lnTo>
                      <a:lnTo>
                        <a:pt x="1340" y="392"/>
                      </a:lnTo>
                      <a:lnTo>
                        <a:pt x="1406" y="370"/>
                      </a:lnTo>
                      <a:lnTo>
                        <a:pt x="1468" y="344"/>
                      </a:lnTo>
                      <a:lnTo>
                        <a:pt x="1496" y="330"/>
                      </a:lnTo>
                      <a:lnTo>
                        <a:pt x="1522" y="316"/>
                      </a:lnTo>
                      <a:lnTo>
                        <a:pt x="1548" y="300"/>
                      </a:lnTo>
                      <a:lnTo>
                        <a:pt x="1572" y="284"/>
                      </a:lnTo>
                      <a:lnTo>
                        <a:pt x="1594" y="268"/>
                      </a:lnTo>
                      <a:lnTo>
                        <a:pt x="1616" y="252"/>
                      </a:lnTo>
                      <a:lnTo>
                        <a:pt x="1634" y="234"/>
                      </a:lnTo>
                      <a:lnTo>
                        <a:pt x="1652" y="216"/>
                      </a:lnTo>
                      <a:lnTo>
                        <a:pt x="1666" y="198"/>
                      </a:lnTo>
                      <a:lnTo>
                        <a:pt x="1680" y="180"/>
                      </a:lnTo>
                      <a:lnTo>
                        <a:pt x="1692" y="162"/>
                      </a:lnTo>
                      <a:lnTo>
                        <a:pt x="1702" y="142"/>
                      </a:lnTo>
                      <a:lnTo>
                        <a:pt x="1710" y="122"/>
                      </a:lnTo>
                      <a:lnTo>
                        <a:pt x="1714" y="102"/>
                      </a:lnTo>
                      <a:lnTo>
                        <a:pt x="1718" y="82"/>
                      </a:lnTo>
                      <a:lnTo>
                        <a:pt x="1718" y="62"/>
                      </a:lnTo>
                      <a:lnTo>
                        <a:pt x="1718" y="62"/>
                      </a:lnTo>
                      <a:lnTo>
                        <a:pt x="1718" y="46"/>
                      </a:lnTo>
                      <a:lnTo>
                        <a:pt x="1716" y="30"/>
                      </a:lnTo>
                      <a:lnTo>
                        <a:pt x="1714" y="14"/>
                      </a:lnTo>
                      <a:lnTo>
                        <a:pt x="1708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10000">
                      <a:schemeClr val="bg1">
                        <a:alpha val="80000"/>
                      </a:schemeClr>
                    </a:gs>
                    <a:gs pos="100000">
                      <a:srgbClr val="000000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19" name="모서리가 둥근 직사각형 18"/>
              <p:cNvSpPr/>
              <p:nvPr/>
            </p:nvSpPr>
            <p:spPr>
              <a:xfrm>
                <a:off x="738762" y="1503596"/>
                <a:ext cx="1716366" cy="238708"/>
              </a:xfrm>
              <a:prstGeom prst="roundRect">
                <a:avLst/>
              </a:prstGeom>
              <a:solidFill>
                <a:schemeClr val="bg1">
                  <a:alpha val="17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 extrusionH="76200">
                <a:bevelT w="0" h="0"/>
                <a:bevelB w="0" h="0"/>
                <a:extrusionClr>
                  <a:schemeClr val="bg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ko-KR" altLang="en-US" dirty="0" smtClean="0"/>
              </a:p>
            </p:txBody>
          </p:sp>
        </p:grpSp>
        <p:sp>
          <p:nvSpPr>
            <p:cNvPr id="16" name="직사각형 15"/>
            <p:cNvSpPr/>
            <p:nvPr/>
          </p:nvSpPr>
          <p:spPr>
            <a:xfrm>
              <a:off x="6926689" y="2161158"/>
              <a:ext cx="1603169" cy="8071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1600" b="1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itchFamily="34" charset="0"/>
                  <a:ea typeface="HY견고딕" pitchFamily="18" charset="-127"/>
                  <a:cs typeface="Arial" pitchFamily="34" charset="0"/>
                </a:rPr>
                <a:t>신고인 보호</a:t>
              </a:r>
              <a:endParaRPr lang="ko-KR" altLang="en-US" sz="16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357157" y="3340921"/>
            <a:ext cx="4336457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ko-KR" altLang="en-US" sz="1400" b="1" dirty="0" smtClean="0">
                <a:solidFill>
                  <a:srgbClr val="FC8B46"/>
                </a:solidFill>
                <a:latin typeface="+mj-lt"/>
                <a:ea typeface="맑은 고딕" pitchFamily="50" charset="-127"/>
                <a:cs typeface="Arial" charset="0"/>
              </a:rPr>
              <a:t>전   화 </a:t>
            </a:r>
            <a:r>
              <a:rPr lang="en-US" altLang="ko-KR" sz="1400" b="1" dirty="0" smtClean="0">
                <a:solidFill>
                  <a:srgbClr val="FC8B46"/>
                </a:solidFill>
                <a:latin typeface="+mj-lt"/>
                <a:ea typeface="맑은 고딕" pitchFamily="50" charset="-127"/>
                <a:cs typeface="Arial" charset="0"/>
              </a:rPr>
              <a:t>: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Arial" charset="0"/>
              </a:rPr>
              <a:t>02)6360-6799</a:t>
            </a:r>
          </a:p>
          <a:p>
            <a:pPr>
              <a:lnSpc>
                <a:spcPts val="2200"/>
              </a:lnSpc>
            </a:pPr>
            <a:r>
              <a:rPr lang="ko-KR" altLang="en-US" sz="1400" b="1" dirty="0" smtClean="0">
                <a:solidFill>
                  <a:srgbClr val="FC8B46"/>
                </a:solidFill>
                <a:latin typeface="+mj-lt"/>
                <a:ea typeface="맑은 고딕" pitchFamily="50" charset="-127"/>
                <a:cs typeface="Arial" charset="0"/>
              </a:rPr>
              <a:t>인터넷 </a:t>
            </a:r>
            <a:r>
              <a:rPr lang="en-US" altLang="ko-KR" sz="1400" b="1" dirty="0" smtClean="0">
                <a:solidFill>
                  <a:srgbClr val="FC8B46"/>
                </a:solidFill>
                <a:latin typeface="+mj-lt"/>
                <a:ea typeface="맑은 고딕" pitchFamily="50" charset="-127"/>
                <a:cs typeface="Arial" charset="0"/>
              </a:rPr>
              <a:t>: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Arial" charset="0"/>
              </a:rPr>
              <a:t>사회서비스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전자바우처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홈페이지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(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  <a:hlinkClick r:id="rId5"/>
              </a:rPr>
              <a:t>www.socialservice.or.kr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)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상단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클린센터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pPr>
              <a:lnSpc>
                <a:spcPts val="2200"/>
              </a:lnSpc>
            </a:pPr>
            <a:r>
              <a:rPr lang="ko-KR" altLang="en-US" sz="1400" b="1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우</a:t>
            </a:r>
            <a:r>
              <a:rPr lang="ko-KR" altLang="en-US" sz="1400" b="1" spc="-150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  </a:t>
            </a:r>
            <a:r>
              <a:rPr lang="ko-KR" altLang="en-US" sz="1400" b="1" spc="-300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400" b="1" spc="-150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    </a:t>
            </a:r>
            <a:r>
              <a:rPr lang="ko-KR" altLang="en-US" sz="1400" b="1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편 </a:t>
            </a:r>
            <a:r>
              <a:rPr lang="en-US" altLang="ko-KR" sz="1400" b="1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: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서울시 광진구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능동로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400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보건복지행정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pPr>
              <a:lnSpc>
                <a:spcPts val="2200"/>
              </a:lnSpc>
            </a:pPr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           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타운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17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층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전자바우처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클린센터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57158" y="2276932"/>
            <a:ext cx="7274303" cy="373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 사회서비스 </a:t>
            </a:r>
            <a:r>
              <a:rPr lang="ko-KR" altLang="en-US" sz="1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전자바우처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사업에 대한 부당행위를 인지한 사람이면 </a:t>
            </a:r>
            <a:r>
              <a:rPr lang="ko-KR" altLang="en-US" sz="1400" b="1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누구나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신고 가능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357158" y="5427434"/>
            <a:ext cx="5857915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 사회서비스 이용 및 이용권 관리에 관한 법률 제 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33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조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(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비밀누설 금지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)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에 </a:t>
            </a:r>
            <a:endParaRPr lang="en-US" altLang="ko-KR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맑은 고딕" pitchFamily="50" charset="-127"/>
              <a:cs typeface="Arial" charset="0"/>
            </a:endParaRPr>
          </a:p>
          <a:p>
            <a:pPr>
              <a:lnSpc>
                <a:spcPts val="2000"/>
              </a:lnSpc>
            </a:pP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 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따라 </a:t>
            </a:r>
            <a:r>
              <a:rPr lang="ko-KR" altLang="en-US" sz="1400" b="1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신고인 정보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를 포함 </a:t>
            </a:r>
            <a:r>
              <a:rPr lang="ko-KR" altLang="en-US" sz="1400" b="1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신고내용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에 대한 </a:t>
            </a:r>
            <a:r>
              <a:rPr lang="ko-KR" altLang="en-US" sz="1400" b="1" dirty="0" smtClean="0">
                <a:solidFill>
                  <a:srgbClr val="FC8B46"/>
                </a:solidFill>
                <a:latin typeface="Arial" charset="0"/>
                <a:ea typeface="맑은 고딕" pitchFamily="50" charset="-127"/>
                <a:cs typeface="Arial" charset="0"/>
              </a:rPr>
              <a:t>비밀유지를 약속 </a:t>
            </a:r>
            <a:r>
              <a:rPr lang="ko-KR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드립니다</a:t>
            </a:r>
            <a:r>
              <a:rPr lang="en-US" altLang="ko-KR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맑은 고딕" pitchFamily="50" charset="-127"/>
                <a:cs typeface="Arial" charset="0"/>
              </a:rPr>
              <a:t>.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맑은 고딕" pitchFamily="50" charset="-127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2"/>
            <a:ext cx="8928992" cy="2505878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89004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장애인활동지원서비스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평일에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시간씩 가사지원서비스를 제공하며 이용자 보호자의 동의를 받아 이용자 바우처 카드를 소지하고 다님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화요일에 개인사정으로 서비스를 제공하지 못하게 되어 월요일에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8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시간 서비스 후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시간만 결제하고 화요일은 서비스 없이 자택에서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시간 결제 하였으나 현장점검을 통해 바우처 카드 소지 및 화요일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4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시간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허위결제로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부정수급 환수 조치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4416260"/>
            <a:ext cx="8928992" cy="196506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4554994"/>
            <a:ext cx="90079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이용자의 바우처 카드는 이용자 및 보호자 동의서를 받은 경우라도 서비스 종료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후반납해야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함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서비스 중에만 소지 가능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부정수급의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기준은 거짓 여부가 중요하므로 실제 서비스가 없었던 화요일 결제는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 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부정수급에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해당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4185834"/>
            <a:ext cx="1713753" cy="444739"/>
            <a:chOff x="755576" y="2204864"/>
            <a:chExt cx="1121735" cy="657225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3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36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44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2"/>
            <a:ext cx="8928992" cy="3523682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36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36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8900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장애인활동지원서비스를 받는 이용자</a:t>
            </a:r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주일 간 해외여행을 가면서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제공인력에게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현관문 비밀번호를 알려주고 이용자 바우처 카드는 식탁 위에 올려놓았다며 본인이 없는 동안 대청소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이불 빨래 등을 요청함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장애인활동지원서비스는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제공시간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동안 이용자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인에 대해 직접적으로 서비스하는 경우만 인정되며 이용자가 서비스 시간 확인 후 결제해야 함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대청소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이불빨래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등 일상적인 범주를 벗어나는 경우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가사활동지원서비스에 해당하지 않으며 특히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이용자 없이 제공한 경우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바우처 서비스로 인정될 수 없으므로 해당 기간 동안 청구한 바우처 비용은 지급되지 않음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2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5191798"/>
            <a:ext cx="8928992" cy="147756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5330532"/>
            <a:ext cx="890041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1.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이용자 요청에 의하더라도 대면 없이 제공되는 행위는 바우처 서비스로 인정 불가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제공기관은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이용자 모니터링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교육 및 면담 등을 통해 정상적인 서비스가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이루어질 수 있도록 인식개선에 노력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4961372"/>
            <a:ext cx="1713753" cy="444739"/>
            <a:chOff x="755576" y="2204864"/>
            <a:chExt cx="1121735" cy="657225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2"/>
            <a:ext cx="8928992" cy="2433870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89004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요양보호사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자격으로 장애인활동지원서비스를 제공할 수 있다는 사실을 안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지인의 소개로 알게 된 이용자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를 매칭해 주는 조건으로 서비스 계약을 체결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이용자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는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단말기와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카드를 소지하고 서비스 없이 허위로 결제 하였으나 시스템 모니터링으로 탐지하고 현장점검을 통해 부정수급 적발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전액 환수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자격정지 및 이용자 서비스 중지 등 행정처분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3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4523523"/>
            <a:ext cx="8928992" cy="19298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4699010"/>
            <a:ext cx="8900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제공기관은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이용자의 환경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요구사항 등을 고려하여 최적의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제공인력을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매칭해야 할 의무가 있으므로 별도의 매칭 요구 시 상호 적합성 여부를 면밀히 판단해야 함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2.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범죄이므로 평소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제공기관의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꾸준한 관심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교육 등으로 예방효과 발생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3.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의심사례 발견 시 일정기간 모니터링 및 현장 방문 등 서비스 관리 역할 수행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4293096"/>
            <a:ext cx="1713753" cy="887411"/>
            <a:chOff x="755576" y="2204864"/>
            <a:chExt cx="1121735" cy="1311396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12735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</a:p>
            <a:p>
              <a:pPr marL="342900" indent="-342900" algn="ctr">
                <a:spcBef>
                  <a:spcPct val="50000"/>
                </a:spcBef>
              </a:pP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758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2"/>
            <a:ext cx="8928992" cy="3215446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9007921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장애인 자녀를 둔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장애인활동지원사업을 운영하는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‘000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장애인부모회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’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의 기관장으로서 본인의 자녀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를 이용자로 등록하고 소속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C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에게 본인의 자녀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에게 서비스 없이 결제만 하면서 급여를 나누어 갖기로 합의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또한 기관장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부모회라는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기관 특성 상 장애인 자녀를 둔 제공인력들이 많다는 사실을 악용하여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제공인력이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본인의 자녀를 돌보면서 바우처 결제 시에는 서비스 계약한 다른 부모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)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의 카드로 결제해도 된다며 부정행위 방법을 전파한 사실 확인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관할 지자체는 건전한 바우처 이용을 관리해야하는 제공기관 의무를 심각하게 위반한 사안임에 따라 부정수급 환수조치 뿐만 아니라 제공기관 폐쇄라는 강경한 처분 실시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4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4883562"/>
            <a:ext cx="8928992" cy="171378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5022297"/>
            <a:ext cx="8900417" cy="148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부당한 방법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또는 과실로 보조금을 수급한 것으로써 의도적 기망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사기 뿐만 아니라 비의도적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행정오류</a:t>
            </a:r>
            <a:r>
              <a:rPr lang="ko-KR" altLang="en-US" dirty="0" err="1">
                <a:latin typeface="HY울릉도M" pitchFamily="18" charset="-127"/>
                <a:ea typeface="HY울릉도M" pitchFamily="18" charset="-127"/>
              </a:rPr>
              <a:t>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수급자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인지 미흡 등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과오수급도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해당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lnSpc>
                <a:spcPct val="130000"/>
              </a:lnSpc>
              <a:buAutoNum type="arabicPeriod"/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직접적 피해자가 없어 숨은 범죄의 특성을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보이며 형법 상 사기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횡령과 유사한 범죄이나 사회적으로 범죄가 아닌 잘못된 관행 정도로 인식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4653136"/>
            <a:ext cx="1713753" cy="887411"/>
            <a:chOff x="755576" y="2204864"/>
            <a:chExt cx="1121735" cy="1311396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12735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</a:p>
            <a:p>
              <a:pPr marL="342900" indent="-342900" algn="ctr">
                <a:spcBef>
                  <a:spcPct val="50000"/>
                </a:spcBef>
              </a:pP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31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2"/>
            <a:ext cx="8928992" cy="3143325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8900417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이용자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와 계약을 하고 서비스를 제공하던 중 이용자의 인지능력이 다소 낮다는 사실을 알고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허위결제를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시작함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매일 서비스를 제공하는 것으로 계약하였으나 제공기관에서 서비스 관리를 위해 이용자 자택을 방문해 보니 집안 관리 상태가 엉망인 점으로 미루어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정상적인 서비스가 제공되지 않았음을 확인하고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전자바우처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클린센터로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신고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정보원 현장점검 간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부정수급 사실을 완강히 부인하였으나 추후 수사의뢰 예정임을 안내하자 평소 이용자 바우처 카드 소지하고 다니면서 대부분 서비스 없이 결제만 하였음을 시인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.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지자체는 부정수급 전액 환수 및 자격정지 행정처분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5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4811555"/>
            <a:ext cx="8928992" cy="184920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4950289"/>
            <a:ext cx="8900417" cy="1710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제공기관은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부정수급 때문만이 아니라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양질의 서비스 제공을 위해 이용자의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장애정도를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고려한 주기적인 모니터링 필요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제공기관은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부정수급이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의심되거나 자체 조사가 어려울 경우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클린센터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신고하여 지원 받고 부정수급 환수 시 제공기관 매출액 감소 등 당장의 손해 보다는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사업의 지속성을 고려한 부정수급 예방에 노력해야 함</a:t>
            </a:r>
            <a:endParaRPr lang="ko-KR" altLang="en-US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4581128"/>
            <a:ext cx="1713753" cy="887411"/>
            <a:chOff x="755576" y="2204864"/>
            <a:chExt cx="1121735" cy="1311396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12735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</a:p>
            <a:p>
              <a:pPr marL="342900" indent="-342900" algn="ctr">
                <a:spcBef>
                  <a:spcPct val="50000"/>
                </a:spcBef>
              </a:pP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0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3"/>
            <a:ext cx="8928992" cy="3009934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8900417" cy="2749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장애 자녀를 둔 부모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아파트 단지 내 다른 장애 자녀를 둔 부모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에게 접근하여 본인의 자녀를 돌보면서 공짜로 돈을 받을 수 있다고 설득하여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‘0000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센터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’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의 제공인력으로 등록하고 상대방의 자녀와 서비스 계약을 체결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40000"/>
              </a:lnSpc>
            </a:pP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와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각자의 자녀를 돌보면서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카드를 바꾸어 정해진 시간에 맞추어 결제하는 등 치밀하게 부정수급 하였으나 정보원의 모니터링으로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허위결제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정황 포착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및현장점검을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통해 계약한 이용자에게 서비스 한 사실이 없음을 확인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부정수급 전액 환수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자격정지 및 이용자 서비스 중지 등 행정처분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6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4811554"/>
            <a:ext cx="8928992" cy="17857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4950289"/>
            <a:ext cx="890041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AutoNum type="arabicPeriod"/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부정수급 사례 대부분은 이용자 및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카드를 본인이 소지하지 않고 상대방에게 맡겼다는 공통점이 있으며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부정수급의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시작점 임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제공기관은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주변인들의 신고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CCTV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확인 등 언제든지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허위결제는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발각될 것임을 지속 안내 및 교육하여 경각심을 제고하고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의심사례에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대한 모니터링 실시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4581128"/>
            <a:ext cx="1713753" cy="887411"/>
            <a:chOff x="755576" y="2204864"/>
            <a:chExt cx="1121735" cy="1311396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12735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</a:p>
            <a:p>
              <a:pPr marL="342900" indent="-342900" algn="ctr">
                <a:spcBef>
                  <a:spcPct val="50000"/>
                </a:spcBef>
              </a:pP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4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직사각형 69"/>
          <p:cNvSpPr/>
          <p:nvPr/>
        </p:nvSpPr>
        <p:spPr>
          <a:xfrm>
            <a:off x="107504" y="1283163"/>
            <a:ext cx="8928992" cy="3009934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36079" y="1477944"/>
            <a:ext cx="8900417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클린센터로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허위결제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신고가 접수되어 현장점검 중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피신고인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)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인적사항 확인을 위해 신분증을 요청하였으나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미소지로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확인이 어려운 중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제공기관 전담인력이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본인이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맞다고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확인해주었으나 본인 확인 질문에 모호하게 답변하는 등 의심되어 인근 주민센터에서 본인 확인 결과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다른 사람으로 밝혀짐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  <a:p>
            <a:pPr>
              <a:lnSpc>
                <a:spcPct val="14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당초 계약한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건강보험 가입이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명의 대여자는 급여가 필요하다는 이해관계가 있었으며 제공기관 전담인력이 허위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제공인력과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친인척 관계로 해당 사실을 알면서 묵인하고 부정행위에 가담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572230" y="1052736"/>
            <a:ext cx="1713753" cy="444739"/>
            <a:chOff x="755576" y="2204864"/>
            <a:chExt cx="1121735" cy="657225"/>
          </a:xfrm>
        </p:grpSpPr>
        <p:sp>
          <p:nvSpPr>
            <p:cNvPr id="110" name="한쪽 모서리가 둥근 사각형 109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1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2" name="한쪽 모서리가 둥근 사각형 111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113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7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4739546"/>
            <a:ext cx="8928992" cy="192981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grpSp>
        <p:nvGrpSpPr>
          <p:cNvPr id="36" name="그룹 43"/>
          <p:cNvGrpSpPr/>
          <p:nvPr/>
        </p:nvGrpSpPr>
        <p:grpSpPr>
          <a:xfrm>
            <a:off x="572230" y="4509120"/>
            <a:ext cx="1713753" cy="887411"/>
            <a:chOff x="755576" y="2204864"/>
            <a:chExt cx="1121735" cy="1311396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12735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</a:p>
            <a:p>
              <a:pPr marL="342900" indent="-342900" algn="ctr">
                <a:spcBef>
                  <a:spcPct val="50000"/>
                </a:spcBef>
              </a:pP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6079" y="4898489"/>
            <a:ext cx="9007921" cy="1698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ko-KR" altLang="en-US" dirty="0" err="1">
                <a:latin typeface="HY울릉도M" pitchFamily="18" charset="-127"/>
                <a:ea typeface="HY울릉도M" pitchFamily="18" charset="-127"/>
              </a:rPr>
              <a:t>제공기관의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장은 이용자</a:t>
            </a:r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및 서비스 관리가 가능한 충분한 전담인력 수를 확보해야 하며 부정행위 일선 관리자인 </a:t>
            </a:r>
            <a:r>
              <a:rPr lang="ko-KR" altLang="en-US" dirty="0" err="1">
                <a:latin typeface="HY울릉도M" pitchFamily="18" charset="-127"/>
                <a:ea typeface="HY울릉도M" pitchFamily="18" charset="-127"/>
              </a:rPr>
              <a:t>전담인력의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청렴도 향상에 힘써야 함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 marL="34290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서비스 계약 체결 및 </a:t>
            </a:r>
            <a:r>
              <a:rPr lang="ko-KR" altLang="en-US" dirty="0" err="1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이용자 등록 시 본인</a:t>
            </a:r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,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 가족관계 등 서비스 이용</a:t>
            </a:r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>
                <a:latin typeface="HY울릉도M" pitchFamily="18" charset="-127"/>
                <a:ea typeface="HY울릉도M" pitchFamily="18" charset="-127"/>
              </a:rPr>
              <a:t>및 제공의 결격사유 유무 등을 반드시 확인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43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85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9" name="Picture 29" descr="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9" y="42226"/>
            <a:ext cx="900000" cy="83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0" y="725565"/>
            <a:ext cx="9144000" cy="216024"/>
          </a:xfrm>
          <a:prstGeom prst="rect">
            <a:avLst/>
          </a:prstGeom>
          <a:solidFill>
            <a:schemeClr val="bg1">
              <a:alpha val="49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0" rtlCol="0" anchor="ctr">
            <a:noAutofit/>
          </a:bodyPr>
          <a:lstStyle/>
          <a:p>
            <a:pPr algn="ctr"/>
            <a:endParaRPr lang="ko-KR" altLang="en-US" sz="1000" b="1" dirty="0" smtClean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E" pitchFamily="18" charset="-127"/>
              <a:ea typeface="HY울릉도E" pitchFamily="18" charset="-127"/>
            </a:endParaRPr>
          </a:p>
        </p:txBody>
      </p:sp>
      <p:sp>
        <p:nvSpPr>
          <p:cNvPr id="8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2" name="Text Box 28"/>
          <p:cNvSpPr txBox="1">
            <a:spLocks noChangeArrowheads="1"/>
          </p:cNvSpPr>
          <p:nvPr/>
        </p:nvSpPr>
        <p:spPr bwMode="auto">
          <a:xfrm>
            <a:off x="191232" y="117194"/>
            <a:ext cx="8952768" cy="5820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tIns="0" bIns="72000" anchor="ctr" anchorCtr="0">
            <a:noAutofit/>
          </a:bodyPr>
          <a:lstStyle/>
          <a:p>
            <a:pPr algn="ctr"/>
            <a:r>
              <a:rPr lang="ko-KR" altLang="en-US" sz="40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/>
                </a:solidFill>
                <a:effectLst>
                  <a:glow rad="889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M" pitchFamily="18" charset="-127"/>
                <a:ea typeface="HY울릉도M" pitchFamily="18" charset="-127"/>
              </a:rPr>
              <a:t>부정수급 사례 및 중점관리 사항</a:t>
            </a:r>
            <a:endParaRPr lang="ko-KR" altLang="en-US" sz="40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/>
              </a:solidFill>
              <a:effectLst>
                <a:glow rad="889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83" name="그룹 113"/>
          <p:cNvGrpSpPr/>
          <p:nvPr/>
        </p:nvGrpSpPr>
        <p:grpSpPr>
          <a:xfrm>
            <a:off x="107504" y="1052840"/>
            <a:ext cx="7920880" cy="710359"/>
            <a:chOff x="438121" y="1928802"/>
            <a:chExt cx="8143932" cy="936000"/>
          </a:xfrm>
        </p:grpSpPr>
        <p:grpSp>
          <p:nvGrpSpPr>
            <p:cNvPr id="84" name="그룹 65"/>
            <p:cNvGrpSpPr/>
            <p:nvPr/>
          </p:nvGrpSpPr>
          <p:grpSpPr>
            <a:xfrm>
              <a:off x="438121" y="1928802"/>
              <a:ext cx="8143932" cy="936000"/>
              <a:chOff x="428596" y="1071546"/>
              <a:chExt cx="8143932" cy="936000"/>
            </a:xfrm>
          </p:grpSpPr>
          <p:sp>
            <p:nvSpPr>
              <p:cNvPr id="86" name="모서리가 둥근 직사각형 85"/>
              <p:cNvSpPr/>
              <p:nvPr/>
            </p:nvSpPr>
            <p:spPr>
              <a:xfrm>
                <a:off x="428596" y="1071546"/>
                <a:ext cx="8143932" cy="936000"/>
              </a:xfrm>
              <a:prstGeom prst="roundRect">
                <a:avLst>
                  <a:gd name="adj" fmla="val 11603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381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7" name="모서리가 둥근 직사각형 86"/>
              <p:cNvSpPr/>
              <p:nvPr/>
            </p:nvSpPr>
            <p:spPr>
              <a:xfrm>
                <a:off x="1857140" y="1161431"/>
                <a:ext cx="6649711" cy="756000"/>
              </a:xfrm>
              <a:prstGeom prst="roundRect">
                <a:avLst>
                  <a:gd name="adj" fmla="val 7835"/>
                </a:avLst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9" name="그룹 63"/>
              <p:cNvGrpSpPr/>
              <p:nvPr/>
            </p:nvGrpSpPr>
            <p:grpSpPr>
              <a:xfrm>
                <a:off x="533474" y="1171587"/>
                <a:ext cx="1714007" cy="733961"/>
                <a:chOff x="3754644" y="2244131"/>
                <a:chExt cx="1636753" cy="812720"/>
              </a:xfrm>
            </p:grpSpPr>
            <p:sp>
              <p:nvSpPr>
                <p:cNvPr id="91" name="모서리가 둥근 직사각형 90"/>
                <p:cNvSpPr/>
                <p:nvPr/>
              </p:nvSpPr>
              <p:spPr>
                <a:xfrm>
                  <a:off x="3764315" y="2244131"/>
                  <a:ext cx="1144510" cy="812720"/>
                </a:xfrm>
                <a:prstGeom prst="roundRect">
                  <a:avLst>
                    <a:gd name="adj" fmla="val 8106"/>
                  </a:avLst>
                </a:prstGeom>
                <a:gradFill flip="none" rotWithShape="1">
                  <a:gsLst>
                    <a:gs pos="7000">
                      <a:srgbClr val="EF7E29"/>
                    </a:gs>
                    <a:gs pos="76000">
                      <a:srgbClr val="FFC943"/>
                    </a:gs>
                  </a:gsLst>
                  <a:lin ang="16200000" scaled="1"/>
                  <a:tileRect/>
                </a:gradFill>
                <a:ln w="28575">
                  <a:solidFill>
                    <a:schemeClr val="bg1"/>
                  </a:solidFill>
                </a:ln>
                <a:effectLst>
                  <a:outerShdw blurRad="50800" dist="127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dirty="0" smtClean="0"/>
                </a:p>
              </p:txBody>
            </p:sp>
            <p:grpSp>
              <p:nvGrpSpPr>
                <p:cNvPr id="92" name="그룹 121"/>
                <p:cNvGrpSpPr/>
                <p:nvPr/>
              </p:nvGrpSpPr>
              <p:grpSpPr>
                <a:xfrm>
                  <a:off x="4083905" y="2285387"/>
                  <a:ext cx="989626" cy="29967"/>
                  <a:chOff x="1160021" y="2122416"/>
                  <a:chExt cx="806759" cy="24690"/>
                </a:xfrm>
              </p:grpSpPr>
              <p:sp>
                <p:nvSpPr>
                  <p:cNvPr id="95" name="Freeform 6"/>
                  <p:cNvSpPr>
                    <a:spLocks/>
                  </p:cNvSpPr>
                  <p:nvPr/>
                </p:nvSpPr>
                <p:spPr bwMode="auto">
                  <a:xfrm>
                    <a:off x="1160021" y="2122416"/>
                    <a:ext cx="742493" cy="2196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96" name="Freeform 6"/>
                  <p:cNvSpPr>
                    <a:spLocks/>
                  </p:cNvSpPr>
                  <p:nvPr/>
                </p:nvSpPr>
                <p:spPr bwMode="auto">
                  <a:xfrm>
                    <a:off x="1213930" y="2128128"/>
                    <a:ext cx="752850" cy="18978"/>
                  </a:xfrm>
                  <a:custGeom>
                    <a:avLst/>
                    <a:gdLst/>
                    <a:ahLst/>
                    <a:cxnLst>
                      <a:cxn ang="0">
                        <a:pos x="10" y="0"/>
                      </a:cxn>
                      <a:cxn ang="0">
                        <a:pos x="10" y="0"/>
                      </a:cxn>
                      <a:cxn ang="0">
                        <a:pos x="6" y="14"/>
                      </a:cxn>
                      <a:cxn ang="0">
                        <a:pos x="2" y="30"/>
                      </a:cxn>
                      <a:cxn ang="0">
                        <a:pos x="0" y="46"/>
                      </a:cxn>
                      <a:cxn ang="0">
                        <a:pos x="0" y="62"/>
                      </a:cxn>
                      <a:cxn ang="0">
                        <a:pos x="0" y="62"/>
                      </a:cxn>
                      <a:cxn ang="0">
                        <a:pos x="2" y="82"/>
                      </a:cxn>
                      <a:cxn ang="0">
                        <a:pos x="4" y="102"/>
                      </a:cxn>
                      <a:cxn ang="0">
                        <a:pos x="10" y="122"/>
                      </a:cxn>
                      <a:cxn ang="0">
                        <a:pos x="18" y="142"/>
                      </a:cxn>
                      <a:cxn ang="0">
                        <a:pos x="28" y="162"/>
                      </a:cxn>
                      <a:cxn ang="0">
                        <a:pos x="38" y="180"/>
                      </a:cxn>
                      <a:cxn ang="0">
                        <a:pos x="52" y="198"/>
                      </a:cxn>
                      <a:cxn ang="0">
                        <a:pos x="68" y="216"/>
                      </a:cxn>
                      <a:cxn ang="0">
                        <a:pos x="84" y="234"/>
                      </a:cxn>
                      <a:cxn ang="0">
                        <a:pos x="104" y="252"/>
                      </a:cxn>
                      <a:cxn ang="0">
                        <a:pos x="124" y="268"/>
                      </a:cxn>
                      <a:cxn ang="0">
                        <a:pos x="146" y="284"/>
                      </a:cxn>
                      <a:cxn ang="0">
                        <a:pos x="170" y="300"/>
                      </a:cxn>
                      <a:cxn ang="0">
                        <a:pos x="196" y="316"/>
                      </a:cxn>
                      <a:cxn ang="0">
                        <a:pos x="224" y="330"/>
                      </a:cxn>
                      <a:cxn ang="0">
                        <a:pos x="252" y="344"/>
                      </a:cxn>
                      <a:cxn ang="0">
                        <a:pos x="312" y="370"/>
                      </a:cxn>
                      <a:cxn ang="0">
                        <a:pos x="378" y="392"/>
                      </a:cxn>
                      <a:cxn ang="0">
                        <a:pos x="450" y="412"/>
                      </a:cxn>
                      <a:cxn ang="0">
                        <a:pos x="524" y="430"/>
                      </a:cxn>
                      <a:cxn ang="0">
                        <a:pos x="604" y="444"/>
                      </a:cxn>
                      <a:cxn ang="0">
                        <a:pos x="686" y="452"/>
                      </a:cxn>
                      <a:cxn ang="0">
                        <a:pos x="772" y="458"/>
                      </a:cxn>
                      <a:cxn ang="0">
                        <a:pos x="860" y="462"/>
                      </a:cxn>
                      <a:cxn ang="0">
                        <a:pos x="860" y="462"/>
                      </a:cxn>
                      <a:cxn ang="0">
                        <a:pos x="948" y="458"/>
                      </a:cxn>
                      <a:cxn ang="0">
                        <a:pos x="1032" y="452"/>
                      </a:cxn>
                      <a:cxn ang="0">
                        <a:pos x="1116" y="444"/>
                      </a:cxn>
                      <a:cxn ang="0">
                        <a:pos x="1194" y="430"/>
                      </a:cxn>
                      <a:cxn ang="0">
                        <a:pos x="1270" y="412"/>
                      </a:cxn>
                      <a:cxn ang="0">
                        <a:pos x="1340" y="392"/>
                      </a:cxn>
                      <a:cxn ang="0">
                        <a:pos x="1406" y="370"/>
                      </a:cxn>
                      <a:cxn ang="0">
                        <a:pos x="1468" y="344"/>
                      </a:cxn>
                      <a:cxn ang="0">
                        <a:pos x="1496" y="330"/>
                      </a:cxn>
                      <a:cxn ang="0">
                        <a:pos x="1522" y="316"/>
                      </a:cxn>
                      <a:cxn ang="0">
                        <a:pos x="1548" y="300"/>
                      </a:cxn>
                      <a:cxn ang="0">
                        <a:pos x="1572" y="284"/>
                      </a:cxn>
                      <a:cxn ang="0">
                        <a:pos x="1594" y="268"/>
                      </a:cxn>
                      <a:cxn ang="0">
                        <a:pos x="1616" y="252"/>
                      </a:cxn>
                      <a:cxn ang="0">
                        <a:pos x="1634" y="234"/>
                      </a:cxn>
                      <a:cxn ang="0">
                        <a:pos x="1652" y="216"/>
                      </a:cxn>
                      <a:cxn ang="0">
                        <a:pos x="1666" y="198"/>
                      </a:cxn>
                      <a:cxn ang="0">
                        <a:pos x="1680" y="180"/>
                      </a:cxn>
                      <a:cxn ang="0">
                        <a:pos x="1692" y="162"/>
                      </a:cxn>
                      <a:cxn ang="0">
                        <a:pos x="1702" y="142"/>
                      </a:cxn>
                      <a:cxn ang="0">
                        <a:pos x="1710" y="122"/>
                      </a:cxn>
                      <a:cxn ang="0">
                        <a:pos x="1714" y="102"/>
                      </a:cxn>
                      <a:cxn ang="0">
                        <a:pos x="1718" y="82"/>
                      </a:cxn>
                      <a:cxn ang="0">
                        <a:pos x="1718" y="62"/>
                      </a:cxn>
                      <a:cxn ang="0">
                        <a:pos x="1718" y="62"/>
                      </a:cxn>
                      <a:cxn ang="0">
                        <a:pos x="1718" y="46"/>
                      </a:cxn>
                      <a:cxn ang="0">
                        <a:pos x="1716" y="30"/>
                      </a:cxn>
                      <a:cxn ang="0">
                        <a:pos x="1714" y="14"/>
                      </a:cxn>
                      <a:cxn ang="0">
                        <a:pos x="1708" y="0"/>
                      </a:cxn>
                      <a:cxn ang="0">
                        <a:pos x="10" y="0"/>
                      </a:cxn>
                    </a:cxnLst>
                    <a:rect l="0" t="0" r="r" b="b"/>
                    <a:pathLst>
                      <a:path w="1718" h="462">
                        <a:moveTo>
                          <a:pt x="10" y="0"/>
                        </a:moveTo>
                        <a:lnTo>
                          <a:pt x="10" y="0"/>
                        </a:lnTo>
                        <a:lnTo>
                          <a:pt x="6" y="14"/>
                        </a:lnTo>
                        <a:lnTo>
                          <a:pt x="2" y="30"/>
                        </a:lnTo>
                        <a:lnTo>
                          <a:pt x="0" y="46"/>
                        </a:lnTo>
                        <a:lnTo>
                          <a:pt x="0" y="62"/>
                        </a:lnTo>
                        <a:lnTo>
                          <a:pt x="0" y="62"/>
                        </a:lnTo>
                        <a:lnTo>
                          <a:pt x="2" y="82"/>
                        </a:lnTo>
                        <a:lnTo>
                          <a:pt x="4" y="102"/>
                        </a:lnTo>
                        <a:lnTo>
                          <a:pt x="10" y="122"/>
                        </a:lnTo>
                        <a:lnTo>
                          <a:pt x="18" y="142"/>
                        </a:lnTo>
                        <a:lnTo>
                          <a:pt x="28" y="162"/>
                        </a:lnTo>
                        <a:lnTo>
                          <a:pt x="38" y="180"/>
                        </a:lnTo>
                        <a:lnTo>
                          <a:pt x="52" y="198"/>
                        </a:lnTo>
                        <a:lnTo>
                          <a:pt x="68" y="216"/>
                        </a:lnTo>
                        <a:lnTo>
                          <a:pt x="84" y="234"/>
                        </a:lnTo>
                        <a:lnTo>
                          <a:pt x="104" y="252"/>
                        </a:lnTo>
                        <a:lnTo>
                          <a:pt x="124" y="268"/>
                        </a:lnTo>
                        <a:lnTo>
                          <a:pt x="146" y="284"/>
                        </a:lnTo>
                        <a:lnTo>
                          <a:pt x="170" y="300"/>
                        </a:lnTo>
                        <a:lnTo>
                          <a:pt x="196" y="316"/>
                        </a:lnTo>
                        <a:lnTo>
                          <a:pt x="224" y="330"/>
                        </a:lnTo>
                        <a:lnTo>
                          <a:pt x="252" y="344"/>
                        </a:lnTo>
                        <a:lnTo>
                          <a:pt x="312" y="370"/>
                        </a:lnTo>
                        <a:lnTo>
                          <a:pt x="378" y="392"/>
                        </a:lnTo>
                        <a:lnTo>
                          <a:pt x="450" y="412"/>
                        </a:lnTo>
                        <a:lnTo>
                          <a:pt x="524" y="430"/>
                        </a:lnTo>
                        <a:lnTo>
                          <a:pt x="604" y="444"/>
                        </a:lnTo>
                        <a:lnTo>
                          <a:pt x="686" y="452"/>
                        </a:lnTo>
                        <a:lnTo>
                          <a:pt x="772" y="458"/>
                        </a:lnTo>
                        <a:lnTo>
                          <a:pt x="860" y="462"/>
                        </a:lnTo>
                        <a:lnTo>
                          <a:pt x="860" y="462"/>
                        </a:lnTo>
                        <a:lnTo>
                          <a:pt x="948" y="458"/>
                        </a:lnTo>
                        <a:lnTo>
                          <a:pt x="1032" y="452"/>
                        </a:lnTo>
                        <a:lnTo>
                          <a:pt x="1116" y="444"/>
                        </a:lnTo>
                        <a:lnTo>
                          <a:pt x="1194" y="430"/>
                        </a:lnTo>
                        <a:lnTo>
                          <a:pt x="1270" y="412"/>
                        </a:lnTo>
                        <a:lnTo>
                          <a:pt x="1340" y="392"/>
                        </a:lnTo>
                        <a:lnTo>
                          <a:pt x="1406" y="370"/>
                        </a:lnTo>
                        <a:lnTo>
                          <a:pt x="1468" y="344"/>
                        </a:lnTo>
                        <a:lnTo>
                          <a:pt x="1496" y="330"/>
                        </a:lnTo>
                        <a:lnTo>
                          <a:pt x="1522" y="316"/>
                        </a:lnTo>
                        <a:lnTo>
                          <a:pt x="1548" y="300"/>
                        </a:lnTo>
                        <a:lnTo>
                          <a:pt x="1572" y="284"/>
                        </a:lnTo>
                        <a:lnTo>
                          <a:pt x="1594" y="268"/>
                        </a:lnTo>
                        <a:lnTo>
                          <a:pt x="1616" y="252"/>
                        </a:lnTo>
                        <a:lnTo>
                          <a:pt x="1634" y="234"/>
                        </a:lnTo>
                        <a:lnTo>
                          <a:pt x="1652" y="216"/>
                        </a:lnTo>
                        <a:lnTo>
                          <a:pt x="1666" y="198"/>
                        </a:lnTo>
                        <a:lnTo>
                          <a:pt x="1680" y="180"/>
                        </a:lnTo>
                        <a:lnTo>
                          <a:pt x="1692" y="162"/>
                        </a:lnTo>
                        <a:lnTo>
                          <a:pt x="1702" y="142"/>
                        </a:lnTo>
                        <a:lnTo>
                          <a:pt x="1710" y="122"/>
                        </a:lnTo>
                        <a:lnTo>
                          <a:pt x="1714" y="102"/>
                        </a:lnTo>
                        <a:lnTo>
                          <a:pt x="1718" y="82"/>
                        </a:lnTo>
                        <a:lnTo>
                          <a:pt x="1718" y="62"/>
                        </a:lnTo>
                        <a:lnTo>
                          <a:pt x="1718" y="62"/>
                        </a:lnTo>
                        <a:lnTo>
                          <a:pt x="1718" y="46"/>
                        </a:lnTo>
                        <a:lnTo>
                          <a:pt x="1716" y="30"/>
                        </a:lnTo>
                        <a:lnTo>
                          <a:pt x="1714" y="14"/>
                        </a:lnTo>
                        <a:lnTo>
                          <a:pt x="1708" y="0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10000">
                        <a:schemeClr val="bg1">
                          <a:alpha val="80000"/>
                        </a:schemeClr>
                      </a:gs>
                      <a:gs pos="100000">
                        <a:srgbClr val="000000">
                          <a:alpha val="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sp>
              <p:nvSpPr>
                <p:cNvPr id="93" name="모서리가 둥근 직사각형 92"/>
                <p:cNvSpPr/>
                <p:nvPr/>
              </p:nvSpPr>
              <p:spPr>
                <a:xfrm>
                  <a:off x="3775779" y="2255463"/>
                  <a:ext cx="1615618" cy="389633"/>
                </a:xfrm>
                <a:prstGeom prst="roundRect">
                  <a:avLst/>
                </a:prstGeom>
                <a:solidFill>
                  <a:schemeClr val="bg1">
                    <a:alpha val="17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 extrusionH="76200">
                  <a:bevelT w="0" h="0"/>
                  <a:bevelB w="0" h="0"/>
                  <a:extrusionClr>
                    <a:schemeClr val="bg1"/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ko-KR" altLang="en-US" dirty="0" smtClean="0"/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3754644" y="2389677"/>
                  <a:ext cx="1139273" cy="538869"/>
                </a:xfrm>
                <a:prstGeom prst="rect">
                  <a:avLst/>
                </a:prstGeom>
              </p:spPr>
              <p:txBody>
                <a:bodyPr wrap="square" anchor="ctr">
                  <a:spAutoFit/>
                </a:bodyPr>
                <a:lstStyle/>
                <a:p>
                  <a:pPr marL="342900" indent="-342900" algn="ctr">
                    <a:spcBef>
                      <a:spcPct val="50000"/>
                    </a:spcBef>
                  </a:pPr>
                  <a:r>
                    <a:rPr lang="ko-KR" altLang="en-US" b="1" dirty="0" err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Arial" pitchFamily="34" charset="0"/>
                      <a:ea typeface="HY견고딕" pitchFamily="18" charset="-127"/>
                      <a:cs typeface="Arial" pitchFamily="34" charset="0"/>
                    </a:rPr>
                    <a:t>초과결제</a:t>
                  </a:r>
                  <a:endParaRPr lang="ko-KR" altLang="en-US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Arial" pitchFamily="34" charset="0"/>
                    <a:ea typeface="HY견고딕" pitchFamily="18" charset="-127"/>
                    <a:cs typeface="Arial" pitchFamily="34" charset="0"/>
                  </a:endParaRPr>
                </a:p>
              </p:txBody>
            </p:sp>
          </p:grpSp>
          <p:sp>
            <p:nvSpPr>
              <p:cNvPr id="90" name="Freeform 49"/>
              <p:cNvSpPr>
                <a:spLocks/>
              </p:cNvSpPr>
              <p:nvPr/>
            </p:nvSpPr>
            <p:spPr bwMode="auto">
              <a:xfrm>
                <a:off x="7523829" y="1431658"/>
                <a:ext cx="39443" cy="3766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0" y="36"/>
                  </a:cxn>
                  <a:cxn ang="0">
                    <a:pos x="0" y="30"/>
                  </a:cxn>
                  <a:cxn ang="0">
                    <a:pos x="2" y="22"/>
                  </a:cxn>
                  <a:cxn ang="0">
                    <a:pos x="6" y="16"/>
                  </a:cxn>
                  <a:cxn ang="0">
                    <a:pos x="10" y="10"/>
                  </a:cxn>
                  <a:cxn ang="0">
                    <a:pos x="16" y="6"/>
                  </a:cxn>
                  <a:cxn ang="0">
                    <a:pos x="22" y="2"/>
                  </a:cxn>
                  <a:cxn ang="0">
                    <a:pos x="2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44" y="0"/>
                  </a:cxn>
                  <a:cxn ang="0">
                    <a:pos x="50" y="2"/>
                  </a:cxn>
                  <a:cxn ang="0">
                    <a:pos x="56" y="6"/>
                  </a:cxn>
                  <a:cxn ang="0">
                    <a:pos x="62" y="10"/>
                  </a:cxn>
                  <a:cxn ang="0">
                    <a:pos x="66" y="16"/>
                  </a:cxn>
                  <a:cxn ang="0">
                    <a:pos x="70" y="22"/>
                  </a:cxn>
                  <a:cxn ang="0">
                    <a:pos x="72" y="30"/>
                  </a:cxn>
                  <a:cxn ang="0">
                    <a:pos x="74" y="36"/>
                  </a:cxn>
                  <a:cxn ang="0">
                    <a:pos x="74" y="36"/>
                  </a:cxn>
                  <a:cxn ang="0">
                    <a:pos x="72" y="44"/>
                  </a:cxn>
                  <a:cxn ang="0">
                    <a:pos x="70" y="50"/>
                  </a:cxn>
                  <a:cxn ang="0">
                    <a:pos x="66" y="58"/>
                  </a:cxn>
                  <a:cxn ang="0">
                    <a:pos x="62" y="62"/>
                  </a:cxn>
                  <a:cxn ang="0">
                    <a:pos x="56" y="68"/>
                  </a:cxn>
                  <a:cxn ang="0">
                    <a:pos x="50" y="70"/>
                  </a:cxn>
                  <a:cxn ang="0">
                    <a:pos x="44" y="72"/>
                  </a:cxn>
                  <a:cxn ang="0">
                    <a:pos x="36" y="74"/>
                  </a:cxn>
                  <a:cxn ang="0">
                    <a:pos x="36" y="74"/>
                  </a:cxn>
                  <a:cxn ang="0">
                    <a:pos x="28" y="72"/>
                  </a:cxn>
                  <a:cxn ang="0">
                    <a:pos x="22" y="70"/>
                  </a:cxn>
                  <a:cxn ang="0">
                    <a:pos x="16" y="68"/>
                  </a:cxn>
                  <a:cxn ang="0">
                    <a:pos x="10" y="62"/>
                  </a:cxn>
                  <a:cxn ang="0">
                    <a:pos x="6" y="58"/>
                  </a:cxn>
                  <a:cxn ang="0">
                    <a:pos x="2" y="50"/>
                  </a:cxn>
                  <a:cxn ang="0">
                    <a:pos x="0" y="44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74" h="74">
                    <a:moveTo>
                      <a:pt x="0" y="36"/>
                    </a:moveTo>
                    <a:lnTo>
                      <a:pt x="0" y="36"/>
                    </a:lnTo>
                    <a:lnTo>
                      <a:pt x="0" y="30"/>
                    </a:lnTo>
                    <a:lnTo>
                      <a:pt x="2" y="22"/>
                    </a:lnTo>
                    <a:lnTo>
                      <a:pt x="6" y="16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2" y="2"/>
                    </a:lnTo>
                    <a:lnTo>
                      <a:pt x="2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6" y="6"/>
                    </a:lnTo>
                    <a:lnTo>
                      <a:pt x="62" y="10"/>
                    </a:lnTo>
                    <a:lnTo>
                      <a:pt x="66" y="16"/>
                    </a:lnTo>
                    <a:lnTo>
                      <a:pt x="70" y="22"/>
                    </a:lnTo>
                    <a:lnTo>
                      <a:pt x="72" y="30"/>
                    </a:lnTo>
                    <a:lnTo>
                      <a:pt x="74" y="36"/>
                    </a:lnTo>
                    <a:lnTo>
                      <a:pt x="74" y="36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6" y="58"/>
                    </a:lnTo>
                    <a:lnTo>
                      <a:pt x="62" y="62"/>
                    </a:lnTo>
                    <a:lnTo>
                      <a:pt x="56" y="68"/>
                    </a:lnTo>
                    <a:lnTo>
                      <a:pt x="50" y="70"/>
                    </a:lnTo>
                    <a:lnTo>
                      <a:pt x="44" y="72"/>
                    </a:lnTo>
                    <a:lnTo>
                      <a:pt x="36" y="74"/>
                    </a:lnTo>
                    <a:lnTo>
                      <a:pt x="36" y="74"/>
                    </a:lnTo>
                    <a:lnTo>
                      <a:pt x="28" y="72"/>
                    </a:lnTo>
                    <a:lnTo>
                      <a:pt x="22" y="70"/>
                    </a:lnTo>
                    <a:lnTo>
                      <a:pt x="16" y="68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0"/>
                    </a:lnTo>
                    <a:lnTo>
                      <a:pt x="0" y="44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866662" y="2160938"/>
              <a:ext cx="6639584" cy="48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타인의 </a:t>
              </a:r>
              <a:r>
                <a:rPr lang="ko-KR" altLang="en-US" b="1" spc="-15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바우처 카드를 소지하며 </a:t>
              </a:r>
              <a:r>
                <a:rPr lang="ko-KR" altLang="en-US" b="1" spc="-15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서비스 제공 시간보다 초과로 결제</a:t>
              </a:r>
              <a:endParaRPr lang="ko-KR" altLang="en-US" b="1" spc="-15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107504" y="2147258"/>
            <a:ext cx="8928992" cy="2287154"/>
          </a:xfrm>
          <a:prstGeom prst="rect">
            <a:avLst/>
          </a:prstGeom>
          <a:solidFill>
            <a:schemeClr val="bg1"/>
          </a:solidFill>
          <a:ln w="28575">
            <a:solidFill>
              <a:srgbClr val="FEA3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136079" y="2342040"/>
            <a:ext cx="8900417" cy="197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A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는 평소 아동 이용자 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B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의 바우처 카드를 소지하면서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등하교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지원 서비스만 제공하였으나 월 바우처 시간이 많이 남는 것을 알고 수업시간 중 서비스를 한 것 처럼 초과하여 결제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.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학교 수업 중 발생한 결제를 시스템으로 탐지하여 부정수급 적발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.</a:t>
            </a:r>
          </a:p>
          <a:p>
            <a:pPr>
              <a:lnSpc>
                <a:spcPct val="140000"/>
              </a:lnSpc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수년에 걸친 부정수급으로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자격정지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, 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이용자 서비스 중지되었으며 관리 감독 소홀에 대한 책임으로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제공기관은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영업정지 등 행정처분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36" name="그룹 43"/>
          <p:cNvGrpSpPr/>
          <p:nvPr/>
        </p:nvGrpSpPr>
        <p:grpSpPr>
          <a:xfrm>
            <a:off x="572230" y="1916832"/>
            <a:ext cx="1713753" cy="444739"/>
            <a:chOff x="755576" y="2204864"/>
            <a:chExt cx="1121735" cy="657225"/>
          </a:xfrm>
        </p:grpSpPr>
        <p:sp>
          <p:nvSpPr>
            <p:cNvPr id="37" name="한쪽 모서리가 둥근 사각형 36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한쪽 모서리가 둥근 사각형 38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사 </a:t>
              </a:r>
              <a:r>
                <a:rPr lang="ko-KR" altLang="en-US" sz="2000" spc="-150" dirty="0" err="1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례</a:t>
              </a: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en-US" altLang="ko-KR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1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sp>
        <p:nvSpPr>
          <p:cNvPr id="41" name="직사각형 40"/>
          <p:cNvSpPr/>
          <p:nvPr/>
        </p:nvSpPr>
        <p:spPr>
          <a:xfrm>
            <a:off x="107504" y="4883562"/>
            <a:ext cx="8928992" cy="178579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136079" y="5022296"/>
            <a:ext cx="900792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40000"/>
              </a:lnSpc>
              <a:buAutoNum type="arabicPeriod"/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이용자 연령 및 장애 정도에 따라 카드를 자주 분실한다는 이유로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제공인력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임의로바우처 카드 소지 사례 다수 발생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동의서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징구</a:t>
            </a: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 시에도 서비스 종료 시 반납 필수</a:t>
            </a:r>
            <a:r>
              <a:rPr lang="en-US" altLang="ko-KR" dirty="0" smtClean="0"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dirty="0">
              <a:latin typeface="HY울릉도M" pitchFamily="18" charset="-127"/>
              <a:ea typeface="HY울릉도M" pitchFamily="18" charset="-127"/>
            </a:endParaRPr>
          </a:p>
          <a:p>
            <a:pPr marL="342900" indent="-342900">
              <a:lnSpc>
                <a:spcPct val="140000"/>
              </a:lnSpc>
              <a:buAutoNum type="arabicPeriod"/>
            </a:pPr>
            <a:r>
              <a:rPr lang="ko-KR" altLang="en-US" dirty="0" smtClean="0">
                <a:latin typeface="HY울릉도M" pitchFamily="18" charset="-127"/>
                <a:ea typeface="HY울릉도M" pitchFamily="18" charset="-127"/>
              </a:rPr>
              <a:t>제공기관에서는 정보원에서 제공하는 바우처 </a:t>
            </a:r>
            <a:r>
              <a:rPr lang="ko-KR" altLang="en-US" dirty="0" err="1" smtClean="0">
                <a:latin typeface="HY울릉도M" pitchFamily="18" charset="-127"/>
                <a:ea typeface="HY울릉도M" pitchFamily="18" charset="-127"/>
              </a:rPr>
              <a:t>이용내역</a:t>
            </a:r>
            <a:r>
              <a:rPr lang="ko-KR" altLang="en-US" smtClean="0">
                <a:latin typeface="HY울릉도M" pitchFamily="18" charset="-127"/>
                <a:ea typeface="HY울릉도M" pitchFamily="18" charset="-127"/>
              </a:rPr>
              <a:t> 알림서비스를 이용자 및 보호자에게 안내하여 정기적으로 확인할 수 있도록 부정수급 예방에 노력</a:t>
            </a:r>
            <a:endParaRPr lang="en-US" altLang="ko-KR" dirty="0" smtClean="0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43" name="그룹 43"/>
          <p:cNvGrpSpPr/>
          <p:nvPr/>
        </p:nvGrpSpPr>
        <p:grpSpPr>
          <a:xfrm>
            <a:off x="572230" y="4653136"/>
            <a:ext cx="1713753" cy="444739"/>
            <a:chOff x="755576" y="2204864"/>
            <a:chExt cx="1121735" cy="657225"/>
          </a:xfrm>
        </p:grpSpPr>
        <p:sp>
          <p:nvSpPr>
            <p:cNvPr id="44" name="한쪽 모서리가 둥근 사각형 43"/>
            <p:cNvSpPr/>
            <p:nvPr/>
          </p:nvSpPr>
          <p:spPr>
            <a:xfrm rot="10800000" flipH="1">
              <a:off x="755576" y="2204864"/>
              <a:ext cx="1121735" cy="657225"/>
            </a:xfrm>
            <a:prstGeom prst="round1Rect">
              <a:avLst>
                <a:gd name="adj" fmla="val 50000"/>
              </a:avLst>
            </a:prstGeom>
            <a:gradFill flip="none" rotWithShape="1">
              <a:gsLst>
                <a:gs pos="0">
                  <a:srgbClr val="228CBC"/>
                </a:gs>
                <a:gs pos="51000">
                  <a:srgbClr val="49B7E9"/>
                </a:gs>
                <a:gs pos="100000">
                  <a:srgbClr val="7DDAFF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866793" y="2243138"/>
              <a:ext cx="828000" cy="36000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0" y="0"/>
                </a:cxn>
                <a:cxn ang="0">
                  <a:pos x="6" y="14"/>
                </a:cxn>
                <a:cxn ang="0">
                  <a:pos x="2" y="30"/>
                </a:cxn>
                <a:cxn ang="0">
                  <a:pos x="0" y="46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2" y="82"/>
                </a:cxn>
                <a:cxn ang="0">
                  <a:pos x="4" y="102"/>
                </a:cxn>
                <a:cxn ang="0">
                  <a:pos x="10" y="122"/>
                </a:cxn>
                <a:cxn ang="0">
                  <a:pos x="18" y="142"/>
                </a:cxn>
                <a:cxn ang="0">
                  <a:pos x="28" y="162"/>
                </a:cxn>
                <a:cxn ang="0">
                  <a:pos x="38" y="180"/>
                </a:cxn>
                <a:cxn ang="0">
                  <a:pos x="52" y="198"/>
                </a:cxn>
                <a:cxn ang="0">
                  <a:pos x="68" y="216"/>
                </a:cxn>
                <a:cxn ang="0">
                  <a:pos x="84" y="234"/>
                </a:cxn>
                <a:cxn ang="0">
                  <a:pos x="104" y="252"/>
                </a:cxn>
                <a:cxn ang="0">
                  <a:pos x="124" y="268"/>
                </a:cxn>
                <a:cxn ang="0">
                  <a:pos x="146" y="284"/>
                </a:cxn>
                <a:cxn ang="0">
                  <a:pos x="170" y="300"/>
                </a:cxn>
                <a:cxn ang="0">
                  <a:pos x="196" y="316"/>
                </a:cxn>
                <a:cxn ang="0">
                  <a:pos x="224" y="330"/>
                </a:cxn>
                <a:cxn ang="0">
                  <a:pos x="252" y="344"/>
                </a:cxn>
                <a:cxn ang="0">
                  <a:pos x="312" y="370"/>
                </a:cxn>
                <a:cxn ang="0">
                  <a:pos x="378" y="392"/>
                </a:cxn>
                <a:cxn ang="0">
                  <a:pos x="450" y="412"/>
                </a:cxn>
                <a:cxn ang="0">
                  <a:pos x="524" y="430"/>
                </a:cxn>
                <a:cxn ang="0">
                  <a:pos x="604" y="444"/>
                </a:cxn>
                <a:cxn ang="0">
                  <a:pos x="686" y="452"/>
                </a:cxn>
                <a:cxn ang="0">
                  <a:pos x="772" y="458"/>
                </a:cxn>
                <a:cxn ang="0">
                  <a:pos x="860" y="462"/>
                </a:cxn>
                <a:cxn ang="0">
                  <a:pos x="860" y="462"/>
                </a:cxn>
                <a:cxn ang="0">
                  <a:pos x="948" y="458"/>
                </a:cxn>
                <a:cxn ang="0">
                  <a:pos x="1032" y="452"/>
                </a:cxn>
                <a:cxn ang="0">
                  <a:pos x="1116" y="444"/>
                </a:cxn>
                <a:cxn ang="0">
                  <a:pos x="1194" y="430"/>
                </a:cxn>
                <a:cxn ang="0">
                  <a:pos x="1270" y="412"/>
                </a:cxn>
                <a:cxn ang="0">
                  <a:pos x="1340" y="392"/>
                </a:cxn>
                <a:cxn ang="0">
                  <a:pos x="1406" y="370"/>
                </a:cxn>
                <a:cxn ang="0">
                  <a:pos x="1468" y="344"/>
                </a:cxn>
                <a:cxn ang="0">
                  <a:pos x="1496" y="330"/>
                </a:cxn>
                <a:cxn ang="0">
                  <a:pos x="1522" y="316"/>
                </a:cxn>
                <a:cxn ang="0">
                  <a:pos x="1548" y="300"/>
                </a:cxn>
                <a:cxn ang="0">
                  <a:pos x="1572" y="284"/>
                </a:cxn>
                <a:cxn ang="0">
                  <a:pos x="1594" y="268"/>
                </a:cxn>
                <a:cxn ang="0">
                  <a:pos x="1616" y="252"/>
                </a:cxn>
                <a:cxn ang="0">
                  <a:pos x="1634" y="234"/>
                </a:cxn>
                <a:cxn ang="0">
                  <a:pos x="1652" y="216"/>
                </a:cxn>
                <a:cxn ang="0">
                  <a:pos x="1666" y="198"/>
                </a:cxn>
                <a:cxn ang="0">
                  <a:pos x="1680" y="180"/>
                </a:cxn>
                <a:cxn ang="0">
                  <a:pos x="1692" y="162"/>
                </a:cxn>
                <a:cxn ang="0">
                  <a:pos x="1702" y="142"/>
                </a:cxn>
                <a:cxn ang="0">
                  <a:pos x="1710" y="122"/>
                </a:cxn>
                <a:cxn ang="0">
                  <a:pos x="1714" y="102"/>
                </a:cxn>
                <a:cxn ang="0">
                  <a:pos x="1718" y="82"/>
                </a:cxn>
                <a:cxn ang="0">
                  <a:pos x="1718" y="62"/>
                </a:cxn>
                <a:cxn ang="0">
                  <a:pos x="1718" y="62"/>
                </a:cxn>
                <a:cxn ang="0">
                  <a:pos x="1718" y="46"/>
                </a:cxn>
                <a:cxn ang="0">
                  <a:pos x="1716" y="30"/>
                </a:cxn>
                <a:cxn ang="0">
                  <a:pos x="1714" y="14"/>
                </a:cxn>
                <a:cxn ang="0">
                  <a:pos x="1708" y="0"/>
                </a:cxn>
                <a:cxn ang="0">
                  <a:pos x="10" y="0"/>
                </a:cxn>
              </a:cxnLst>
              <a:rect l="0" t="0" r="r" b="b"/>
              <a:pathLst>
                <a:path w="1718" h="462">
                  <a:moveTo>
                    <a:pt x="10" y="0"/>
                  </a:moveTo>
                  <a:lnTo>
                    <a:pt x="10" y="0"/>
                  </a:lnTo>
                  <a:lnTo>
                    <a:pt x="6" y="14"/>
                  </a:lnTo>
                  <a:lnTo>
                    <a:pt x="2" y="30"/>
                  </a:lnTo>
                  <a:lnTo>
                    <a:pt x="0" y="4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82"/>
                  </a:lnTo>
                  <a:lnTo>
                    <a:pt x="4" y="102"/>
                  </a:lnTo>
                  <a:lnTo>
                    <a:pt x="10" y="122"/>
                  </a:lnTo>
                  <a:lnTo>
                    <a:pt x="18" y="142"/>
                  </a:lnTo>
                  <a:lnTo>
                    <a:pt x="28" y="162"/>
                  </a:lnTo>
                  <a:lnTo>
                    <a:pt x="38" y="180"/>
                  </a:lnTo>
                  <a:lnTo>
                    <a:pt x="52" y="198"/>
                  </a:lnTo>
                  <a:lnTo>
                    <a:pt x="68" y="216"/>
                  </a:lnTo>
                  <a:lnTo>
                    <a:pt x="84" y="234"/>
                  </a:lnTo>
                  <a:lnTo>
                    <a:pt x="104" y="252"/>
                  </a:lnTo>
                  <a:lnTo>
                    <a:pt x="124" y="268"/>
                  </a:lnTo>
                  <a:lnTo>
                    <a:pt x="146" y="284"/>
                  </a:lnTo>
                  <a:lnTo>
                    <a:pt x="170" y="300"/>
                  </a:lnTo>
                  <a:lnTo>
                    <a:pt x="196" y="316"/>
                  </a:lnTo>
                  <a:lnTo>
                    <a:pt x="224" y="330"/>
                  </a:lnTo>
                  <a:lnTo>
                    <a:pt x="252" y="344"/>
                  </a:lnTo>
                  <a:lnTo>
                    <a:pt x="312" y="370"/>
                  </a:lnTo>
                  <a:lnTo>
                    <a:pt x="378" y="392"/>
                  </a:lnTo>
                  <a:lnTo>
                    <a:pt x="450" y="412"/>
                  </a:lnTo>
                  <a:lnTo>
                    <a:pt x="524" y="430"/>
                  </a:lnTo>
                  <a:lnTo>
                    <a:pt x="604" y="444"/>
                  </a:lnTo>
                  <a:lnTo>
                    <a:pt x="686" y="452"/>
                  </a:lnTo>
                  <a:lnTo>
                    <a:pt x="772" y="458"/>
                  </a:lnTo>
                  <a:lnTo>
                    <a:pt x="860" y="462"/>
                  </a:lnTo>
                  <a:lnTo>
                    <a:pt x="860" y="462"/>
                  </a:lnTo>
                  <a:lnTo>
                    <a:pt x="948" y="458"/>
                  </a:lnTo>
                  <a:lnTo>
                    <a:pt x="1032" y="452"/>
                  </a:lnTo>
                  <a:lnTo>
                    <a:pt x="1116" y="444"/>
                  </a:lnTo>
                  <a:lnTo>
                    <a:pt x="1194" y="430"/>
                  </a:lnTo>
                  <a:lnTo>
                    <a:pt x="1270" y="412"/>
                  </a:lnTo>
                  <a:lnTo>
                    <a:pt x="1340" y="392"/>
                  </a:lnTo>
                  <a:lnTo>
                    <a:pt x="1406" y="370"/>
                  </a:lnTo>
                  <a:lnTo>
                    <a:pt x="1468" y="344"/>
                  </a:lnTo>
                  <a:lnTo>
                    <a:pt x="1496" y="330"/>
                  </a:lnTo>
                  <a:lnTo>
                    <a:pt x="1522" y="316"/>
                  </a:lnTo>
                  <a:lnTo>
                    <a:pt x="1548" y="300"/>
                  </a:lnTo>
                  <a:lnTo>
                    <a:pt x="1572" y="284"/>
                  </a:lnTo>
                  <a:lnTo>
                    <a:pt x="1594" y="268"/>
                  </a:lnTo>
                  <a:lnTo>
                    <a:pt x="1616" y="252"/>
                  </a:lnTo>
                  <a:lnTo>
                    <a:pt x="1634" y="234"/>
                  </a:lnTo>
                  <a:lnTo>
                    <a:pt x="1652" y="216"/>
                  </a:lnTo>
                  <a:lnTo>
                    <a:pt x="1666" y="198"/>
                  </a:lnTo>
                  <a:lnTo>
                    <a:pt x="1680" y="180"/>
                  </a:lnTo>
                  <a:lnTo>
                    <a:pt x="1692" y="162"/>
                  </a:lnTo>
                  <a:lnTo>
                    <a:pt x="1702" y="142"/>
                  </a:lnTo>
                  <a:lnTo>
                    <a:pt x="1710" y="122"/>
                  </a:lnTo>
                  <a:lnTo>
                    <a:pt x="1714" y="102"/>
                  </a:lnTo>
                  <a:lnTo>
                    <a:pt x="1718" y="82"/>
                  </a:lnTo>
                  <a:lnTo>
                    <a:pt x="1718" y="62"/>
                  </a:lnTo>
                  <a:lnTo>
                    <a:pt x="1718" y="62"/>
                  </a:lnTo>
                  <a:lnTo>
                    <a:pt x="1718" y="46"/>
                  </a:lnTo>
                  <a:lnTo>
                    <a:pt x="1716" y="30"/>
                  </a:lnTo>
                  <a:lnTo>
                    <a:pt x="1714" y="14"/>
                  </a:lnTo>
                  <a:lnTo>
                    <a:pt x="1708" y="0"/>
                  </a:lnTo>
                  <a:lnTo>
                    <a:pt x="10" y="0"/>
                  </a:lnTo>
                  <a:close/>
                </a:path>
              </a:pathLst>
            </a:custGeom>
            <a:gradFill flip="none" rotWithShape="1">
              <a:gsLst>
                <a:gs pos="10000">
                  <a:schemeClr val="bg1">
                    <a:alpha val="80000"/>
                  </a:schemeClr>
                </a:gs>
                <a:gs pos="100000">
                  <a:srgbClr val="00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6" name="한쪽 모서리가 둥근 사각형 45"/>
            <p:cNvSpPr/>
            <p:nvPr/>
          </p:nvSpPr>
          <p:spPr>
            <a:xfrm rot="10800000" flipH="1">
              <a:off x="755576" y="2204864"/>
              <a:ext cx="1121735" cy="432048"/>
            </a:xfrm>
            <a:prstGeom prst="round1Rect">
              <a:avLst>
                <a:gd name="adj" fmla="val 12305"/>
              </a:avLst>
            </a:prstGeom>
            <a:solidFill>
              <a:schemeClr val="bg1">
                <a:alpha val="17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 extrusionH="76200">
              <a:bevelT w="0" h="0"/>
              <a:bevelB w="0" h="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ko-KR" altLang="en-US" dirty="0"/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761315" y="2242750"/>
              <a:ext cx="1103531" cy="5912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ko-KR" altLang="en-US" sz="2000" spc="-150" dirty="0" smtClean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68000"/>
                      </a:prstClr>
                    </a:outerShdw>
                  </a:effectLst>
                  <a:latin typeface="HY견고딕" pitchFamily="18" charset="-127"/>
                  <a:ea typeface="HY견고딕" pitchFamily="18" charset="-127"/>
                </a:rPr>
                <a:t>중점관리</a:t>
              </a:r>
              <a:endParaRPr lang="ko-KR" altLang="en-US" sz="2000" spc="-15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68000"/>
                    </a:prst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13990</TotalTime>
  <Words>1559</Words>
  <Application>Microsoft Office PowerPoint</Application>
  <PresentationFormat>화면 슬라이드 쇼(4:3)</PresentationFormat>
  <Paragraphs>129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Arial</vt:lpstr>
      <vt:lpstr>HY견고딕</vt:lpstr>
      <vt:lpstr>Wingdings</vt:lpstr>
      <vt:lpstr>HY울릉도M</vt:lpstr>
      <vt:lpstr>HY울릉도E</vt:lpstr>
      <vt:lpstr>HY헤드라인M</vt:lpstr>
      <vt:lpstr>맑은 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김정균</dc:creator>
  <cp:lastModifiedBy>김정균 / 과장 / 바우처심사관리부</cp:lastModifiedBy>
  <cp:revision>1159</cp:revision>
  <cp:lastPrinted>2021-10-25T02:47:32Z</cp:lastPrinted>
  <dcterms:created xsi:type="dcterms:W3CDTF">2016-03-14T00:28:58Z</dcterms:created>
  <dcterms:modified xsi:type="dcterms:W3CDTF">2022-09-15T08:44:08Z</dcterms:modified>
</cp:coreProperties>
</file>