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5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100" d="100"/>
          <a:sy n="100" d="100"/>
        </p:scale>
        <p:origin x="19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EC508-ABA3-4B1B-BA34-3A2DC59C10AB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989E7D-2AB3-4CB6-85B2-3F0DBF63B3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9150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dirty="0" err="1"/>
              <a:t>ㅇ</a:t>
            </a:r>
            <a:r>
              <a:rPr lang="en-US" altLang="ko-KR" dirty="0"/>
              <a:t>2.</a:t>
            </a:r>
            <a:r>
              <a:rPr lang="ko-KR" altLang="en-US" dirty="0"/>
              <a:t>대중남미 외교 성과</a:t>
            </a:r>
            <a:r>
              <a:rPr lang="ko-KR" altLang="en-US" baseline="0" dirty="0"/>
              <a:t>에서 숫자 </a:t>
            </a:r>
            <a:r>
              <a:rPr lang="en-US" altLang="ko-KR" baseline="0" dirty="0"/>
              <a:t>2</a:t>
            </a:r>
            <a:r>
              <a:rPr lang="ko-KR" altLang="en-US" baseline="0" dirty="0"/>
              <a:t> 잘 보이게 해주세요</a:t>
            </a:r>
            <a:r>
              <a:rPr lang="en-US" altLang="ko-KR" baseline="0" dirty="0"/>
              <a:t>.</a:t>
            </a:r>
          </a:p>
          <a:p>
            <a:pPr marL="0" indent="0">
              <a:buNone/>
            </a:pPr>
            <a:r>
              <a:rPr lang="ko-KR" altLang="en-US" baseline="0" dirty="0" err="1"/>
              <a:t>ㅇ우리의</a:t>
            </a:r>
            <a:r>
              <a:rPr lang="ko-KR" altLang="en-US" baseline="0" dirty="0"/>
              <a:t> 각별한 우방국들</a:t>
            </a:r>
            <a:r>
              <a:rPr lang="en-US" altLang="ko-KR" baseline="0" dirty="0"/>
              <a:t>-&gt;</a:t>
            </a:r>
            <a:r>
              <a:rPr lang="ko-KR" altLang="en-US" baseline="0" dirty="0"/>
              <a:t>우리의 전통적 우방국들</a:t>
            </a:r>
            <a:endParaRPr lang="en-US" altLang="ko-KR" baseline="0" dirty="0"/>
          </a:p>
          <a:p>
            <a:pPr marL="0" indent="0">
              <a:buNone/>
            </a:pPr>
            <a:endParaRPr lang="en-US" altLang="ko-KR" baseline="0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D8CA133-D0F1-4EBE-82E9-C907929B6BB6}" type="slidenum">
              <a:rPr kumimoji="0" lang="ko-KR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ko-KR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08275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직선 연결선 2"/>
          <p:cNvCxnSpPr/>
          <p:nvPr userDrawn="1"/>
        </p:nvCxnSpPr>
        <p:spPr>
          <a:xfrm>
            <a:off x="774700" y="526331"/>
            <a:ext cx="814070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43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그림 10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 rot="16200000">
            <a:off x="1143000" y="-1143002"/>
            <a:ext cx="6858001" cy="91440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" name="직선 연결선 3"/>
          <p:cNvCxnSpPr/>
          <p:nvPr userDrawn="1"/>
        </p:nvCxnSpPr>
        <p:spPr>
          <a:xfrm>
            <a:off x="774700" y="526331"/>
            <a:ext cx="814070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717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 userDrawn="1"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43" r="33333" b="33534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직선 연결선 4"/>
          <p:cNvCxnSpPr/>
          <p:nvPr userDrawn="1"/>
        </p:nvCxnSpPr>
        <p:spPr>
          <a:xfrm>
            <a:off x="774700" y="526331"/>
            <a:ext cx="814070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5619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7076C7-3AC3-4EC7-B410-DB679F7D5D60}" type="datetimeFigureOut">
              <a:rPr lang="ko-KR" altLang="en-US" smtClean="0"/>
              <a:t>2016-11-07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F1D6B-B53D-41C9-8697-57664DA02A7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7968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그림 35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1742" y="1367827"/>
            <a:ext cx="5745558" cy="3084390"/>
          </a:xfrm>
          <a:prstGeom prst="rect">
            <a:avLst/>
          </a:prstGeom>
        </p:spPr>
      </p:pic>
      <p:sp>
        <p:nvSpPr>
          <p:cNvPr id="4" name="직사각형 3"/>
          <p:cNvSpPr/>
          <p:nvPr/>
        </p:nvSpPr>
        <p:spPr>
          <a:xfrm>
            <a:off x="987316" y="3582850"/>
            <a:ext cx="7167154" cy="2638697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+mn-e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84373" y="187777"/>
            <a:ext cx="1619354" cy="33855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defPPr>
              <a:defRPr lang="ko-KR"/>
            </a:defPPr>
            <a:lvl1pPr>
              <a:defRPr sz="1600" spc="-200">
                <a:solidFill>
                  <a:prstClr val="black">
                    <a:lumMod val="65000"/>
                    <a:lumOff val="35000"/>
                  </a:prstClr>
                </a:solidFill>
                <a:latin typeface="YDIYGo530" panose="02030504000101010101" pitchFamily="18" charset="-127"/>
                <a:ea typeface="YDIYGo530" panose="02030504000101010101" pitchFamily="18" charset="-127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kern="0" spc="-300" dirty="0">
                <a:latin typeface="+mn-ea"/>
                <a:ea typeface="+mn-ea"/>
              </a:rPr>
              <a:t>해외 시장 점검</a:t>
            </a:r>
            <a:r>
              <a:rPr kumimoji="0" lang="ko-KR" altLang="en-US" sz="1600" b="0" i="0" u="none" strike="noStrike" kern="0" cap="none" spc="-3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+mn-ea"/>
                <a:ea typeface="+mn-ea"/>
              </a:rPr>
              <a:t> 성과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32542" y="-121920"/>
            <a:ext cx="800219" cy="147732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defPPr>
              <a:defRPr lang="ko-KR"/>
            </a:defPPr>
            <a:lvl1pPr>
              <a:defRPr sz="9000" b="1" spc="-200">
                <a:solidFill>
                  <a:schemeClr val="tx1">
                    <a:lumMod val="65000"/>
                    <a:lumOff val="35000"/>
                    <a:alpha val="30000"/>
                  </a:schemeClr>
                </a:solidFill>
                <a:latin typeface="Arial" panose="020B0604020202020204" pitchFamily="34" charset="0"/>
                <a:ea typeface="YDIYGo550" panose="02030504000101010101" pitchFamily="18" charset="-127"/>
                <a:cs typeface="Arial" panose="020B0604020202020204" pitchFamily="34" charset="0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9000" b="1" i="0" u="none" strike="noStrike" kern="0" cap="none" spc="-200" normalizeH="0" baseline="0" noProof="0" dirty="0">
                <a:ln>
                  <a:noFill/>
                </a:ln>
                <a:solidFill>
                  <a:prstClr val="black">
                    <a:lumMod val="65000"/>
                    <a:lumOff val="35000"/>
                    <a:alpha val="3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YDIYGo550" panose="02030504000101010101" pitchFamily="18" charset="-127"/>
                <a:cs typeface="Arial" panose="020B0604020202020204" pitchFamily="34" charset="0"/>
              </a:rPr>
              <a:t>2</a:t>
            </a:r>
            <a:endParaRPr kumimoji="0" lang="ko-KR" altLang="en-US" sz="9000" b="1" i="0" u="none" strike="noStrike" kern="0" cap="none" spc="-20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  <a:alpha val="30000"/>
                </a:prstClr>
              </a:solidFill>
              <a:effectLst/>
              <a:uLnTx/>
              <a:uFillTx/>
              <a:latin typeface="Arial" panose="020B0604020202020204" pitchFamily="34" charset="0"/>
              <a:ea typeface="YDIYGo550" panose="02030504000101010101" pitchFamily="18" charset="-127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7131" y="496479"/>
            <a:ext cx="5578569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200" b="0" i="0" u="none" strike="noStrike" kern="0" cap="none" spc="-300" normalizeH="0" baseline="0" noProof="0" dirty="0">
                <a:ln>
                  <a:noFill/>
                </a:ln>
                <a:solidFill>
                  <a:srgbClr val="0954A0"/>
                </a:solidFill>
                <a:effectLst/>
                <a:uLnTx/>
                <a:uFillTx/>
                <a:latin typeface="+mn-ea"/>
              </a:rPr>
              <a:t>2016</a:t>
            </a:r>
            <a:r>
              <a:rPr kumimoji="0" lang="ko-KR" altLang="en-US" sz="3200" b="0" i="0" u="none" strike="noStrike" kern="0" cap="none" spc="-300" normalizeH="0" baseline="0" noProof="0" dirty="0">
                <a:ln>
                  <a:noFill/>
                </a:ln>
                <a:solidFill>
                  <a:srgbClr val="0954A0"/>
                </a:solidFill>
                <a:effectLst/>
                <a:uLnTx/>
                <a:uFillTx/>
                <a:latin typeface="+mn-ea"/>
              </a:rPr>
              <a:t>년 </a:t>
            </a:r>
            <a:r>
              <a:rPr kumimoji="0" lang="ko-KR" altLang="en-US" sz="3600" b="1" i="0" u="none" strike="noStrike" kern="0" cap="none" spc="-300" normalizeH="0" baseline="0" noProof="0" dirty="0">
                <a:ln>
                  <a:noFill/>
                </a:ln>
                <a:solidFill>
                  <a:srgbClr val="0954A0"/>
                </a:solidFill>
                <a:effectLst/>
                <a:uLnTx/>
                <a:uFillTx/>
                <a:latin typeface="+mn-ea"/>
              </a:rPr>
              <a:t>유럽 </a:t>
            </a:r>
            <a:r>
              <a:rPr lang="en-US" altLang="ko-KR" sz="3600" b="1" kern="0" spc="-300" dirty="0">
                <a:solidFill>
                  <a:srgbClr val="0954A0"/>
                </a:solidFill>
                <a:latin typeface="+mn-ea"/>
              </a:rPr>
              <a:t>3</a:t>
            </a:r>
            <a:r>
              <a:rPr kumimoji="0" lang="ko-KR" altLang="en-US" sz="3600" b="1" i="0" u="none" strike="noStrike" kern="0" cap="none" spc="-300" normalizeH="0" baseline="0" noProof="0" dirty="0">
                <a:ln>
                  <a:noFill/>
                </a:ln>
                <a:solidFill>
                  <a:srgbClr val="0954A0"/>
                </a:solidFill>
                <a:effectLst/>
                <a:uLnTx/>
                <a:uFillTx/>
                <a:latin typeface="+mn-ea"/>
              </a:rPr>
              <a:t>개국 순방</a:t>
            </a:r>
          </a:p>
        </p:txBody>
      </p:sp>
      <p:cxnSp>
        <p:nvCxnSpPr>
          <p:cNvPr id="66" name="직선 연결선 65"/>
          <p:cNvCxnSpPr/>
          <p:nvPr/>
        </p:nvCxnSpPr>
        <p:spPr>
          <a:xfrm>
            <a:off x="774700" y="526331"/>
            <a:ext cx="814070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내용 개체 틀 2"/>
          <p:cNvSpPr txBox="1">
            <a:spLocks/>
          </p:cNvSpPr>
          <p:nvPr/>
        </p:nvSpPr>
        <p:spPr>
          <a:xfrm>
            <a:off x="2876944" y="5362527"/>
            <a:ext cx="4953713" cy="707886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80000"/>
              <a:buFont typeface="Arial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-1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세계적인 관광 대국이면서 </a:t>
            </a:r>
            <a:br>
              <a:rPr kumimoji="0" lang="en-US" altLang="ko-KR" sz="2000" b="0" i="0" u="none" strike="noStrike" kern="1200" cap="none" spc="-1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</a:br>
            <a:r>
              <a:rPr kumimoji="0" lang="ko-KR" altLang="en-US" sz="2000" b="0" i="0" u="none" strike="noStrike" kern="1200" cap="none" spc="-1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문화와 패션에서도 </a:t>
            </a:r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선두적인 위치</a:t>
            </a:r>
          </a:p>
        </p:txBody>
      </p:sp>
      <p:sp>
        <p:nvSpPr>
          <p:cNvPr id="47" name="모서리가 둥근 직사각형 46"/>
          <p:cNvSpPr/>
          <p:nvPr/>
        </p:nvSpPr>
        <p:spPr>
          <a:xfrm>
            <a:off x="1130300" y="5348745"/>
            <a:ext cx="1511300" cy="332767"/>
          </a:xfrm>
          <a:prstGeom prst="roundRect">
            <a:avLst>
              <a:gd name="adj" fmla="val 50000"/>
            </a:avLst>
          </a:prstGeom>
          <a:solidFill>
            <a:srgbClr val="09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프랑스</a:t>
            </a:r>
          </a:p>
        </p:txBody>
      </p:sp>
      <p:sp>
        <p:nvSpPr>
          <p:cNvPr id="32" name="내용 개체 틀 2"/>
          <p:cNvSpPr txBox="1">
            <a:spLocks/>
          </p:cNvSpPr>
          <p:nvPr/>
        </p:nvSpPr>
        <p:spPr>
          <a:xfrm>
            <a:off x="2876944" y="3744766"/>
            <a:ext cx="4991813" cy="4001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80000"/>
              <a:buFont typeface="Arial" pitchFamily="34" charset="0"/>
              <a:buNone/>
              <a:tabLst/>
              <a:defRPr/>
            </a:pPr>
            <a:r>
              <a:rPr kumimoji="0" lang="en-US" altLang="ko-KR" sz="2000" b="0" i="0" u="none" strike="noStrike" kern="1200" cap="none" spc="-1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GDP 4</a:t>
            </a:r>
            <a:r>
              <a:rPr kumimoji="0" lang="ko-KR" altLang="en-US" sz="2000" b="0" i="0" u="none" strike="noStrike" kern="1200" cap="none" spc="-1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  <a:cs typeface="+mn-cs"/>
              </a:rPr>
              <a:t>위를 견고하게 유지하는 </a:t>
            </a:r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경제 대국</a:t>
            </a:r>
          </a:p>
        </p:txBody>
      </p:sp>
      <p:sp>
        <p:nvSpPr>
          <p:cNvPr id="33" name="내용 개체 틀 2"/>
          <p:cNvSpPr txBox="1">
            <a:spLocks/>
          </p:cNvSpPr>
          <p:nvPr/>
        </p:nvSpPr>
        <p:spPr>
          <a:xfrm>
            <a:off x="2876944" y="4546454"/>
            <a:ext cx="4801313" cy="40011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Pct val="80000"/>
              <a:buFont typeface="Arial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-15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ea"/>
              </a:rPr>
              <a:t>유럽 내에서도 대단한 </a:t>
            </a:r>
            <a:r>
              <a:rPr lang="ko-KR" altLang="en-US" sz="20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영향력 행사</a:t>
            </a:r>
          </a:p>
        </p:txBody>
      </p:sp>
      <p:sp>
        <p:nvSpPr>
          <p:cNvPr id="37" name="모서리가 둥근 직사각형 36"/>
          <p:cNvSpPr/>
          <p:nvPr/>
        </p:nvSpPr>
        <p:spPr>
          <a:xfrm>
            <a:off x="1130300" y="3768725"/>
            <a:ext cx="1511300" cy="332767"/>
          </a:xfrm>
          <a:prstGeom prst="roundRect">
            <a:avLst>
              <a:gd name="adj" fmla="val 50000"/>
            </a:avLst>
          </a:prstGeom>
          <a:solidFill>
            <a:srgbClr val="09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독일</a:t>
            </a:r>
          </a:p>
        </p:txBody>
      </p:sp>
      <p:sp>
        <p:nvSpPr>
          <p:cNvPr id="38" name="모서리가 둥근 직사각형 37"/>
          <p:cNvSpPr/>
          <p:nvPr/>
        </p:nvSpPr>
        <p:spPr>
          <a:xfrm>
            <a:off x="1130300" y="4569432"/>
            <a:ext cx="1511300" cy="332767"/>
          </a:xfrm>
          <a:prstGeom prst="roundRect">
            <a:avLst>
              <a:gd name="adj" fmla="val 50000"/>
            </a:avLst>
          </a:prstGeom>
          <a:solidFill>
            <a:srgbClr val="09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400" b="1" i="0" u="none" strike="noStrike" kern="0" cap="none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ea"/>
              </a:rPr>
              <a:t>영국</a:t>
            </a:r>
          </a:p>
        </p:txBody>
      </p:sp>
    </p:spTree>
    <p:extLst>
      <p:ext uri="{BB962C8B-B14F-4D97-AF65-F5344CB8AC3E}">
        <p14:creationId xmlns:p14="http://schemas.microsoft.com/office/powerpoint/2010/main" val="1557218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</TotalTime>
  <Words>49</Words>
  <Application>Microsoft Office PowerPoint</Application>
  <PresentationFormat>화면 슬라이드 쇼(4:3)</PresentationFormat>
  <Paragraphs>12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YDIYGo550</vt:lpstr>
      <vt:lpstr>맑은 고딕</vt:lpstr>
      <vt:lpstr>Arial</vt:lpstr>
      <vt:lpstr>1_Office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</dc:creator>
  <cp:lastModifiedBy>LEE</cp:lastModifiedBy>
  <cp:revision>8</cp:revision>
  <dcterms:created xsi:type="dcterms:W3CDTF">2016-11-07T15:17:33Z</dcterms:created>
  <dcterms:modified xsi:type="dcterms:W3CDTF">2016-11-07T16:06:25Z</dcterms:modified>
</cp:coreProperties>
</file>