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tags/tag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38" autoAdjust="0"/>
    <p:restoredTop sz="94660"/>
  </p:normalViewPr>
  <p:slideViewPr>
    <p:cSldViewPr snapToGrid="0">
      <p:cViewPr varScale="1">
        <p:scale>
          <a:sx n="84" d="100"/>
          <a:sy n="84" d="100"/>
        </p:scale>
        <p:origin x="66" y="7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95F6-1676-4126-A538-D842B3E48464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61384-84F7-4DBE-B5C2-2322C854451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66334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4136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58037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48889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1" hidden="1"/>
          <p:cNvGraphicFramePr>
            <a:graphicFrameLocks/>
          </p:cNvGraphicFramePr>
          <p:nvPr>
            <p:custDataLst>
              <p:tags r:id="rId2"/>
            </p:custDataLst>
          </p:nvPr>
        </p:nvGraphicFramePr>
        <p:xfrm>
          <a:off x="0" y="0"/>
          <a:ext cx="146050" cy="158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think-cell Slide" r:id="rId4" imgW="0" imgH="0" progId="">
                  <p:embed/>
                </p:oleObj>
              </mc:Choice>
              <mc:Fallback>
                <p:oleObj name="think-cell Slide" r:id="rId4" imgW="0" imgH="0" progId="">
                  <p:embed/>
                  <p:pic>
                    <p:nvPicPr>
                      <p:cNvPr id="3" name="Rectangle 1" hidden="1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46050" cy="158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3952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7272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7022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05059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9784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415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6271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69290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1555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6BAEB-7436-4964-A43E-3F918D7488B6}" type="datetimeFigureOut">
              <a:rPr lang="ko-KR" altLang="en-US" smtClean="0"/>
              <a:t>2016-11-08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967A4-B27D-443E-9E77-768E6E7EDDB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50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-1" y="561974"/>
            <a:ext cx="4705351" cy="504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3219449" y="561974"/>
            <a:ext cx="5810251" cy="504825"/>
          </a:xfrm>
          <a:prstGeom prst="rect">
            <a:avLst/>
          </a:prstGeom>
          <a:solidFill>
            <a:srgbClr val="0954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5" name="Text Placeholder 12"/>
          <p:cNvSpPr>
            <a:spLocks/>
          </p:cNvSpPr>
          <p:nvPr>
            <p:custDataLst>
              <p:tags r:id="rId1"/>
            </p:custDataLst>
          </p:nvPr>
        </p:nvSpPr>
        <p:spPr bwMode="auto">
          <a:xfrm>
            <a:off x="348928" y="275827"/>
            <a:ext cx="1909486" cy="276999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200" b="0" i="0" u="none" strike="noStrike" kern="0" cap="none" spc="-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1. </a:t>
            </a:r>
            <a:r>
              <a:rPr kumimoji="0" lang="ko-KR" altLang="en-US" sz="1200" b="0" i="0" u="none" strike="noStrike" kern="0" cap="none" spc="-1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성과연봉제 도입배경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58929" y="709396"/>
            <a:ext cx="126384" cy="219118"/>
            <a:chOff x="1747101" y="2183606"/>
            <a:chExt cx="170386" cy="197647"/>
          </a:xfrm>
          <a:solidFill>
            <a:srgbClr val="0954A0"/>
          </a:solidFill>
        </p:grpSpPr>
        <p:sp>
          <p:nvSpPr>
            <p:cNvPr id="7" name="이등변 삼각형 6"/>
            <p:cNvSpPr/>
            <p:nvPr/>
          </p:nvSpPr>
          <p:spPr>
            <a:xfrm rot="5400000">
              <a:off x="1733470" y="2197237"/>
              <a:ext cx="197647" cy="17038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8" name="이등변 삼각형 7"/>
            <p:cNvSpPr/>
            <p:nvPr/>
          </p:nvSpPr>
          <p:spPr>
            <a:xfrm rot="5400000">
              <a:off x="1738890" y="2231112"/>
              <a:ext cx="119057" cy="10263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</p:grpSp>
      <p:sp>
        <p:nvSpPr>
          <p:cNvPr id="9" name="Rectangle 13"/>
          <p:cNvSpPr>
            <a:spLocks noChangeArrowheads="1"/>
          </p:cNvSpPr>
          <p:nvPr/>
        </p:nvSpPr>
        <p:spPr bwMode="auto">
          <a:xfrm>
            <a:off x="990600" y="1616537"/>
            <a:ext cx="7162800" cy="52322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800" b="1" i="0" u="none" strike="noStrike" kern="0" cap="none" spc="-3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성과와 직무에 따른 </a:t>
            </a:r>
            <a:r>
              <a:rPr kumimoji="0" lang="ko-KR" altLang="en-US" sz="2800" b="1" i="0" u="none" strike="noStrike" kern="0" cap="none" spc="-30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차등 보수체계 </a:t>
            </a:r>
            <a:r>
              <a:rPr kumimoji="0" lang="ko-KR" altLang="en-US" sz="2800" b="1" i="0" u="none" strike="noStrike" kern="0" cap="none" spc="-30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도입 필요</a:t>
            </a:r>
            <a:endParaRPr kumimoji="0" lang="en-GB" altLang="ja-JP" sz="2800" b="1" i="0" u="none" strike="noStrike" kern="0" cap="none" spc="-30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j-ea"/>
              <a:ea typeface="+mj-ea"/>
              <a:cs typeface="Arial" charset="0"/>
            </a:endParaRPr>
          </a:p>
        </p:txBody>
      </p:sp>
      <p:sp>
        <p:nvSpPr>
          <p:cNvPr id="12" name="이등변 삼각형 11"/>
          <p:cNvSpPr/>
          <p:nvPr/>
        </p:nvSpPr>
        <p:spPr>
          <a:xfrm>
            <a:off x="3114675" y="2394630"/>
            <a:ext cx="2914650" cy="510495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6" name="직사각형 45"/>
          <p:cNvSpPr/>
          <p:nvPr/>
        </p:nvSpPr>
        <p:spPr>
          <a:xfrm>
            <a:off x="1711677" y="3230733"/>
            <a:ext cx="5834944" cy="465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5" name="Oval 5"/>
          <p:cNvSpPr>
            <a:spLocks noChangeArrowheads="1"/>
          </p:cNvSpPr>
          <p:nvPr/>
        </p:nvSpPr>
        <p:spPr bwMode="gray">
          <a:xfrm>
            <a:off x="3114675" y="3270774"/>
            <a:ext cx="2914650" cy="40011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  <a:scene3d>
              <a:camera prst="orthographicFront"/>
              <a:lightRig rig="threePt" dir="t"/>
            </a:scene3d>
            <a:sp3d>
              <a:bevelT w="0"/>
            </a:sp3d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기존 임금체계 </a:t>
            </a:r>
            <a:r>
              <a:rPr kumimoji="0" lang="ko-KR" alt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0954A0"/>
                </a:solidFill>
                <a:effectLst/>
                <a:uLnTx/>
                <a:uFillTx/>
                <a:latin typeface="+mj-ea"/>
                <a:ea typeface="+mj-ea"/>
                <a:cs typeface="Arial" charset="0"/>
              </a:rPr>
              <a:t>문제점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46371" y="579168"/>
            <a:ext cx="29106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600" spc="-300" dirty="0"/>
              <a:t>인센티브 강화를 통한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186799" y="526356"/>
            <a:ext cx="595720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3000" spc="-300" dirty="0">
                <a:solidFill>
                  <a:schemeClr val="bg1"/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조직 생산성 향상 및 개인 경쟁력 제고</a:t>
            </a:r>
          </a:p>
        </p:txBody>
      </p:sp>
      <p:grpSp>
        <p:nvGrpSpPr>
          <p:cNvPr id="17" name="그룹 16"/>
          <p:cNvGrpSpPr/>
          <p:nvPr/>
        </p:nvGrpSpPr>
        <p:grpSpPr>
          <a:xfrm>
            <a:off x="78534" y="3938039"/>
            <a:ext cx="1711426" cy="1607084"/>
            <a:chOff x="1579024" y="2295270"/>
            <a:chExt cx="1592737" cy="1495634"/>
          </a:xfrm>
        </p:grpSpPr>
        <p:sp>
          <p:nvSpPr>
            <p:cNvPr id="18" name="타원 17"/>
            <p:cNvSpPr/>
            <p:nvPr/>
          </p:nvSpPr>
          <p:spPr>
            <a:xfrm>
              <a:off x="1648656" y="2295270"/>
              <a:ext cx="1495634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ea"/>
                <a:ea typeface="+mj-ea"/>
              </a:endParaRPr>
            </a:p>
          </p:txBody>
        </p:sp>
        <p:sp>
          <p:nvSpPr>
            <p:cNvPr id="19" name="Oval 5"/>
            <p:cNvSpPr>
              <a:spLocks noChangeArrowheads="1"/>
            </p:cNvSpPr>
            <p:nvPr/>
          </p:nvSpPr>
          <p:spPr bwMode="gray">
            <a:xfrm>
              <a:off x="1579024" y="2775701"/>
              <a:ext cx="1592737" cy="6015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동기부여</a:t>
              </a:r>
              <a:br>
                <a:rPr kumimoji="0" lang="en-US" altLang="ko-KR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</a:b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미흡</a:t>
              </a:r>
            </a:p>
          </p:txBody>
        </p:sp>
      </p:grpSp>
      <p:grpSp>
        <p:nvGrpSpPr>
          <p:cNvPr id="20" name="그룹 19"/>
          <p:cNvGrpSpPr/>
          <p:nvPr/>
        </p:nvGrpSpPr>
        <p:grpSpPr>
          <a:xfrm>
            <a:off x="1380995" y="4962102"/>
            <a:ext cx="2066686" cy="1607084"/>
            <a:chOff x="1261493" y="2295270"/>
            <a:chExt cx="1923360" cy="1495634"/>
          </a:xfrm>
        </p:grpSpPr>
        <p:sp>
          <p:nvSpPr>
            <p:cNvPr id="21" name="타원 20"/>
            <p:cNvSpPr/>
            <p:nvPr/>
          </p:nvSpPr>
          <p:spPr>
            <a:xfrm>
              <a:off x="1446428" y="2295270"/>
              <a:ext cx="1495635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ko-KR" altLang="en-US" b="1" kern="0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22" name="Oval 5"/>
            <p:cNvSpPr>
              <a:spLocks noChangeArrowheads="1"/>
            </p:cNvSpPr>
            <p:nvPr/>
          </p:nvSpPr>
          <p:spPr bwMode="gray">
            <a:xfrm>
              <a:off x="1261493" y="2775701"/>
              <a:ext cx="1923360" cy="6015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성과와 보상의</a:t>
              </a:r>
              <a:b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</a:b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괴리</a:t>
              </a:r>
            </a:p>
          </p:txBody>
        </p:sp>
      </p:grpSp>
      <p:grpSp>
        <p:nvGrpSpPr>
          <p:cNvPr id="23" name="그룹 22"/>
          <p:cNvGrpSpPr/>
          <p:nvPr/>
        </p:nvGrpSpPr>
        <p:grpSpPr>
          <a:xfrm>
            <a:off x="2987342" y="3938039"/>
            <a:ext cx="1711426" cy="1607084"/>
            <a:chOff x="1148403" y="2295270"/>
            <a:chExt cx="1592737" cy="1495634"/>
          </a:xfrm>
        </p:grpSpPr>
        <p:sp>
          <p:nvSpPr>
            <p:cNvPr id="24" name="타원 23"/>
            <p:cNvSpPr/>
            <p:nvPr/>
          </p:nvSpPr>
          <p:spPr>
            <a:xfrm>
              <a:off x="1192634" y="2295270"/>
              <a:ext cx="1495634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ko-KR" altLang="en-US" b="1" kern="0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25" name="Oval 5"/>
            <p:cNvSpPr>
              <a:spLocks noChangeArrowheads="1"/>
            </p:cNvSpPr>
            <p:nvPr/>
          </p:nvSpPr>
          <p:spPr bwMode="gray">
            <a:xfrm>
              <a:off x="1148403" y="2775701"/>
              <a:ext cx="1592737" cy="6015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서열 위주의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평가 관행</a:t>
              </a:r>
            </a:p>
          </p:txBody>
        </p:sp>
      </p:grpSp>
      <p:grpSp>
        <p:nvGrpSpPr>
          <p:cNvPr id="26" name="그룹 25"/>
          <p:cNvGrpSpPr/>
          <p:nvPr/>
        </p:nvGrpSpPr>
        <p:grpSpPr>
          <a:xfrm>
            <a:off x="4260491" y="4962102"/>
            <a:ext cx="2066686" cy="1607084"/>
            <a:chOff x="1086380" y="2295270"/>
            <a:chExt cx="1923360" cy="1495634"/>
          </a:xfrm>
        </p:grpSpPr>
        <p:sp>
          <p:nvSpPr>
            <p:cNvPr id="27" name="타원 26"/>
            <p:cNvSpPr/>
            <p:nvPr/>
          </p:nvSpPr>
          <p:spPr>
            <a:xfrm>
              <a:off x="1288483" y="2295270"/>
              <a:ext cx="1495635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ko-KR" altLang="en-US" b="1" kern="0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28" name="Oval 5"/>
            <p:cNvSpPr>
              <a:spLocks noChangeArrowheads="1"/>
            </p:cNvSpPr>
            <p:nvPr/>
          </p:nvSpPr>
          <p:spPr bwMode="gray">
            <a:xfrm>
              <a:off x="1086380" y="2775701"/>
              <a:ext cx="1923360" cy="6015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경쟁과 혁신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저해</a:t>
              </a:r>
            </a:p>
          </p:txBody>
        </p:sp>
      </p:grpSp>
      <p:grpSp>
        <p:nvGrpSpPr>
          <p:cNvPr id="29" name="그룹 28"/>
          <p:cNvGrpSpPr/>
          <p:nvPr/>
        </p:nvGrpSpPr>
        <p:grpSpPr>
          <a:xfrm>
            <a:off x="5694431" y="3938039"/>
            <a:ext cx="2066686" cy="1607084"/>
            <a:chOff x="1350474" y="2295270"/>
            <a:chExt cx="1923360" cy="1495634"/>
          </a:xfrm>
        </p:grpSpPr>
        <p:sp>
          <p:nvSpPr>
            <p:cNvPr id="30" name="타원 29"/>
            <p:cNvSpPr/>
            <p:nvPr/>
          </p:nvSpPr>
          <p:spPr>
            <a:xfrm>
              <a:off x="1569599" y="2295270"/>
              <a:ext cx="1495635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ko-KR" altLang="en-US" b="1" kern="0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31" name="Oval 5"/>
            <p:cNvSpPr>
              <a:spLocks noChangeArrowheads="1"/>
            </p:cNvSpPr>
            <p:nvPr/>
          </p:nvSpPr>
          <p:spPr bwMode="gray">
            <a:xfrm>
              <a:off x="1350474" y="2904596"/>
              <a:ext cx="1923360" cy="343719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낮은 생산성</a:t>
              </a:r>
            </a:p>
          </p:txBody>
        </p:sp>
      </p:grpSp>
      <p:grpSp>
        <p:nvGrpSpPr>
          <p:cNvPr id="32" name="그룹 31"/>
          <p:cNvGrpSpPr/>
          <p:nvPr/>
        </p:nvGrpSpPr>
        <p:grpSpPr>
          <a:xfrm>
            <a:off x="7143715" y="4962102"/>
            <a:ext cx="2066686" cy="1607084"/>
            <a:chOff x="1434793" y="2295270"/>
            <a:chExt cx="1923359" cy="1495634"/>
          </a:xfrm>
        </p:grpSpPr>
        <p:sp>
          <p:nvSpPr>
            <p:cNvPr id="33" name="타원 32"/>
            <p:cNvSpPr/>
            <p:nvPr/>
          </p:nvSpPr>
          <p:spPr>
            <a:xfrm>
              <a:off x="1648655" y="2295270"/>
              <a:ext cx="1495635" cy="149563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3175">
              <a:solidFill>
                <a:schemeClr val="bg1">
                  <a:lumMod val="75000"/>
                </a:schemeClr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ko-KR" altLang="en-US" b="1" kern="0" dirty="0">
                <a:solidFill>
                  <a:sysClr val="windowText" lastClr="000000"/>
                </a:solidFill>
                <a:latin typeface="+mj-ea"/>
                <a:ea typeface="+mj-ea"/>
              </a:endParaRPr>
            </a:p>
          </p:txBody>
        </p:sp>
        <p:sp>
          <p:nvSpPr>
            <p:cNvPr id="34" name="Oval 5"/>
            <p:cNvSpPr>
              <a:spLocks noChangeArrowheads="1"/>
            </p:cNvSpPr>
            <p:nvPr/>
          </p:nvSpPr>
          <p:spPr bwMode="gray">
            <a:xfrm>
              <a:off x="1434793" y="2775701"/>
              <a:ext cx="1923359" cy="601508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ctr">
              <a:spAutoFit/>
              <a:scene3d>
                <a:camera prst="orthographicFront"/>
                <a:lightRig rig="threePt" dir="t"/>
              </a:scene3d>
              <a:sp3d>
                <a:bevelT w="0"/>
              </a:sp3d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복잡한 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b="1" i="0" u="none" strike="noStrike" kern="0" cap="none" spc="-10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ea"/>
                  <a:ea typeface="+mj-ea"/>
                  <a:cs typeface="Arial" charset="0"/>
                </a:rPr>
                <a:t>임금체계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731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TrWWCI90CX6e6.ArOEHA"/>
</p:tagLst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</TotalTime>
  <Words>38</Words>
  <Application>Microsoft Office PowerPoint</Application>
  <PresentationFormat>화면 슬라이드 쇼(4:3)</PresentationFormat>
  <Paragraphs>14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9" baseType="lpstr">
      <vt:lpstr>HY견고딕</vt:lpstr>
      <vt:lpstr>游ゴシック Light</vt:lpstr>
      <vt:lpstr>맑은 고딕</vt:lpstr>
      <vt:lpstr>Arial</vt:lpstr>
      <vt:lpstr>Calibri</vt:lpstr>
      <vt:lpstr>Calibri Light</vt:lpstr>
      <vt:lpstr>Office 테마</vt:lpstr>
      <vt:lpstr>think-cell Slide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</dc:creator>
  <cp:lastModifiedBy>LEE</cp:lastModifiedBy>
  <cp:revision>17</cp:revision>
  <dcterms:created xsi:type="dcterms:W3CDTF">2016-11-07T13:31:59Z</dcterms:created>
  <dcterms:modified xsi:type="dcterms:W3CDTF">2016-11-08T06:56:30Z</dcterms:modified>
</cp:coreProperties>
</file>