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54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56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EC61A4-8092-441C-941A-88EE029150AD}" type="datetimeFigureOut">
              <a:rPr lang="ko-KR" altLang="en-US" smtClean="0"/>
              <a:t>2016-11-08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03D7F6-A626-4F0C-ADB5-6319F2D7D7F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95467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30000"/>
              </a:lnSpc>
            </a:pPr>
            <a:r>
              <a:rPr lang="ko-KR" altLang="en-US" sz="1400" dirty="0"/>
              <a:t>향후 추진 일정입니다</a:t>
            </a:r>
            <a:r>
              <a:rPr lang="en-US" altLang="ko-KR" sz="1400" dirty="0"/>
              <a:t>. </a:t>
            </a:r>
          </a:p>
          <a:p>
            <a:pPr>
              <a:lnSpc>
                <a:spcPct val="130000"/>
              </a:lnSpc>
            </a:pPr>
            <a:endParaRPr lang="en-US" altLang="ko-KR" sz="1400" dirty="0"/>
          </a:p>
          <a:p>
            <a:pPr>
              <a:lnSpc>
                <a:spcPct val="130000"/>
              </a:lnSpc>
            </a:pPr>
            <a:r>
              <a:rPr lang="ko-KR" altLang="en-US" sz="1400" b="1" dirty="0"/>
              <a:t>공사에서는 노사가 함께 참여</a:t>
            </a:r>
            <a:r>
              <a:rPr lang="ko-KR" altLang="en-US" sz="1400" dirty="0"/>
              <a:t>하는 성과문화 확산을 위해 </a:t>
            </a:r>
            <a:endParaRPr lang="en-US" altLang="ko-KR" sz="1400" dirty="0"/>
          </a:p>
          <a:p>
            <a:pPr>
              <a:lnSpc>
                <a:spcPct val="130000"/>
              </a:lnSpc>
            </a:pPr>
            <a:r>
              <a:rPr lang="ko-KR" altLang="en-US" sz="1400" b="1" dirty="0"/>
              <a:t>작년 </a:t>
            </a:r>
            <a:r>
              <a:rPr lang="en-US" altLang="ko-KR" sz="1400" b="1" dirty="0"/>
              <a:t>12</a:t>
            </a:r>
            <a:r>
              <a:rPr lang="ko-KR" altLang="en-US" sz="1400" b="1" dirty="0"/>
              <a:t>월에 노사 공동으로 </a:t>
            </a:r>
            <a:r>
              <a:rPr lang="en-US" altLang="ko-KR" sz="1400" b="1" dirty="0"/>
              <a:t>TF</a:t>
            </a:r>
            <a:r>
              <a:rPr lang="ko-KR" altLang="en-US" sz="1400" b="0" dirty="0"/>
              <a:t>를 </a:t>
            </a:r>
            <a:r>
              <a:rPr lang="ko-KR" altLang="en-US" sz="1400" b="1" dirty="0"/>
              <a:t>구성</a:t>
            </a:r>
            <a:r>
              <a:rPr lang="ko-KR" altLang="en-US" sz="1400" b="0" dirty="0"/>
              <a:t>하여 운영하고 있으며</a:t>
            </a:r>
            <a:r>
              <a:rPr lang="en-US" altLang="ko-KR" sz="1400" dirty="0"/>
              <a:t>, </a:t>
            </a:r>
          </a:p>
          <a:p>
            <a:pPr>
              <a:lnSpc>
                <a:spcPct val="130000"/>
              </a:lnSpc>
            </a:pPr>
            <a:endParaRPr lang="en-US" altLang="ko-KR" sz="1400" dirty="0"/>
          </a:p>
          <a:p>
            <a:pPr>
              <a:lnSpc>
                <a:spcPct val="130000"/>
              </a:lnSpc>
            </a:pPr>
            <a:r>
              <a:rPr lang="en-US" altLang="ko-KR" sz="1400" b="1" dirty="0"/>
              <a:t>3</a:t>
            </a:r>
            <a:r>
              <a:rPr lang="ko-KR" altLang="en-US" sz="1400" b="1" dirty="0"/>
              <a:t>월</a:t>
            </a:r>
            <a:r>
              <a:rPr lang="ko-KR" altLang="en-US" sz="1400" b="1" baseline="0" dirty="0"/>
              <a:t> 중으로 전문기관 용역을 개시</a:t>
            </a:r>
            <a:r>
              <a:rPr lang="ko-KR" altLang="en-US" sz="1400" baseline="0" dirty="0"/>
              <a:t>하여</a:t>
            </a:r>
            <a:r>
              <a:rPr lang="ko-KR" altLang="en-US" sz="1400" b="1" baseline="0" dirty="0"/>
              <a:t> </a:t>
            </a:r>
            <a:endParaRPr lang="en-US" altLang="ko-KR" sz="1400" b="1" baseline="0" dirty="0"/>
          </a:p>
          <a:p>
            <a:pPr>
              <a:lnSpc>
                <a:spcPct val="130000"/>
              </a:lnSpc>
            </a:pPr>
            <a:r>
              <a:rPr lang="ko-KR" altLang="en-US" sz="1400" b="1" baseline="0" dirty="0"/>
              <a:t>상반기 중 개선안을 마련</a:t>
            </a:r>
            <a:r>
              <a:rPr lang="ko-KR" altLang="en-US" sz="1400" baseline="0" dirty="0"/>
              <a:t>하고자 합니다</a:t>
            </a:r>
            <a:r>
              <a:rPr lang="en-US" altLang="ko-KR" sz="1400" baseline="0" dirty="0"/>
              <a:t>.</a:t>
            </a:r>
          </a:p>
          <a:p>
            <a:pPr>
              <a:lnSpc>
                <a:spcPct val="130000"/>
              </a:lnSpc>
            </a:pPr>
            <a:endParaRPr lang="en-US" altLang="ko-KR" sz="1400" baseline="0" dirty="0"/>
          </a:p>
          <a:p>
            <a:pPr>
              <a:lnSpc>
                <a:spcPct val="130000"/>
              </a:lnSpc>
            </a:pPr>
            <a:r>
              <a:rPr lang="ko-KR" altLang="en-US" sz="1400" b="1" baseline="0" dirty="0"/>
              <a:t>노사합의 및 이사회 의결 등도 연내 완료</a:t>
            </a:r>
            <a:r>
              <a:rPr lang="ko-KR" altLang="en-US" sz="1400" baseline="0" dirty="0"/>
              <a:t>하여 </a:t>
            </a:r>
            <a:endParaRPr lang="en-US" altLang="ko-KR" sz="1400" baseline="0" dirty="0"/>
          </a:p>
          <a:p>
            <a:pPr>
              <a:lnSpc>
                <a:spcPct val="130000"/>
              </a:lnSpc>
            </a:pPr>
            <a:r>
              <a:rPr lang="ko-KR" altLang="en-US" sz="1400" baseline="0" dirty="0"/>
              <a:t>성과문화 확산체계를 </a:t>
            </a:r>
            <a:r>
              <a:rPr lang="ko-KR" altLang="en-US" sz="1400" b="1" baseline="0" dirty="0"/>
              <a:t>조속히 구축</a:t>
            </a:r>
            <a:r>
              <a:rPr lang="ko-KR" altLang="en-US" sz="1400" baseline="0" dirty="0"/>
              <a:t>하도록 하겠습니다</a:t>
            </a:r>
            <a:r>
              <a:rPr lang="en-US" altLang="ko-KR" sz="1400" baseline="0" dirty="0"/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F64870-5F30-439C-AD7B-45496BD68572}" type="slidenum">
              <a: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6427941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2914F-6A4D-4764-8D58-8F34A4F0FF7E}" type="datetimeFigureOut">
              <a:rPr lang="ko-KR" altLang="en-US" smtClean="0"/>
              <a:t>2016-11-08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7D53-9A56-4662-9C1D-5A7244DD90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4855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2914F-6A4D-4764-8D58-8F34A4F0FF7E}" type="datetimeFigureOut">
              <a:rPr lang="ko-KR" altLang="en-US" smtClean="0"/>
              <a:t>2016-11-08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7D53-9A56-4662-9C1D-5A7244DD90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9464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2914F-6A4D-4764-8D58-8F34A4F0FF7E}" type="datetimeFigureOut">
              <a:rPr lang="ko-KR" altLang="en-US" smtClean="0"/>
              <a:t>2016-11-08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7D53-9A56-4662-9C1D-5A7244DD90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830241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Rectangle 2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0" y="0"/>
          <a:ext cx="1460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think-cell Slide" r:id="rId4" imgW="0" imgH="0" progId="">
                  <p:embed/>
                </p:oleObj>
              </mc:Choice>
              <mc:Fallback>
                <p:oleObj name="think-cell Slide" r:id="rId4" imgW="0" imgH="0" progId="">
                  <p:embed/>
                  <p:pic>
                    <p:nvPicPr>
                      <p:cNvPr id="24" name="Rectangle 2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460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94928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2914F-6A4D-4764-8D58-8F34A4F0FF7E}" type="datetimeFigureOut">
              <a:rPr lang="ko-KR" altLang="en-US" smtClean="0"/>
              <a:t>2016-11-08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7D53-9A56-4662-9C1D-5A7244DD90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95257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2914F-6A4D-4764-8D58-8F34A4F0FF7E}" type="datetimeFigureOut">
              <a:rPr lang="ko-KR" altLang="en-US" smtClean="0"/>
              <a:t>2016-11-08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7D53-9A56-4662-9C1D-5A7244DD90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6602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2914F-6A4D-4764-8D58-8F34A4F0FF7E}" type="datetimeFigureOut">
              <a:rPr lang="ko-KR" altLang="en-US" smtClean="0"/>
              <a:t>2016-11-08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7D53-9A56-4662-9C1D-5A7244DD90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2392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2914F-6A4D-4764-8D58-8F34A4F0FF7E}" type="datetimeFigureOut">
              <a:rPr lang="ko-KR" altLang="en-US" smtClean="0"/>
              <a:t>2016-11-08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7D53-9A56-4662-9C1D-5A7244DD90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5815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2914F-6A4D-4764-8D58-8F34A4F0FF7E}" type="datetimeFigureOut">
              <a:rPr lang="ko-KR" altLang="en-US" smtClean="0"/>
              <a:t>2016-11-08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7D53-9A56-4662-9C1D-5A7244DD90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78180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2914F-6A4D-4764-8D58-8F34A4F0FF7E}" type="datetimeFigureOut">
              <a:rPr lang="ko-KR" altLang="en-US" smtClean="0"/>
              <a:t>2016-11-08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7D53-9A56-4662-9C1D-5A7244DD90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8330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2914F-6A4D-4764-8D58-8F34A4F0FF7E}" type="datetimeFigureOut">
              <a:rPr lang="ko-KR" altLang="en-US" smtClean="0"/>
              <a:t>2016-11-08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7D53-9A56-4662-9C1D-5A7244DD90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16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2914F-6A4D-4764-8D58-8F34A4F0FF7E}" type="datetimeFigureOut">
              <a:rPr lang="ko-KR" altLang="en-US" smtClean="0"/>
              <a:t>2016-11-08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7D53-9A56-4662-9C1D-5A7244DD90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95540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32914F-6A4D-4764-8D58-8F34A4F0FF7E}" type="datetimeFigureOut">
              <a:rPr lang="ko-KR" altLang="en-US" smtClean="0"/>
              <a:t>2016-11-08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EF7D53-9A56-4662-9C1D-5A7244DD90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7282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tags" Target="../tags/tag3.xml"/><Relationship Id="rId7" Type="http://schemas.openxmlformats.org/officeDocument/2006/relationships/notesSlide" Target="../notesSlides/notesSlide1.xml"/><Relationship Id="rId2" Type="http://schemas.openxmlformats.org/officeDocument/2006/relationships/tags" Target="../tags/tag2.xml"/><Relationship Id="rId1" Type="http://schemas.openxmlformats.org/officeDocument/2006/relationships/vmlDrawing" Target="../drawings/vmlDrawing2.vml"/><Relationship Id="rId6" Type="http://schemas.openxmlformats.org/officeDocument/2006/relationships/slideLayout" Target="../slideLayouts/slideLayout12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3474" name="Rectangle 2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0" y="0"/>
          <a:ext cx="1460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think-cell Slide" r:id="rId8" imgW="0" imgH="0" progId="">
                  <p:embed/>
                </p:oleObj>
              </mc:Choice>
              <mc:Fallback>
                <p:oleObj name="think-cell Slide" r:id="rId8" imgW="0" imgH="0" progId="">
                  <p:embed/>
                  <p:pic>
                    <p:nvPicPr>
                      <p:cNvPr id="233474" name="Rectangle 2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460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" name="Text Placeholder 12"/>
          <p:cNvSpPr>
            <a:spLocks/>
          </p:cNvSpPr>
          <p:nvPr>
            <p:custDataLst>
              <p:tags r:id="rId3"/>
            </p:custDataLst>
          </p:nvPr>
        </p:nvSpPr>
        <p:spPr bwMode="auto">
          <a:xfrm>
            <a:off x="348928" y="275827"/>
            <a:ext cx="1909486" cy="27699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  <a:scene3d>
              <a:camera prst="orthographicFront"/>
              <a:lightRig rig="threePt" dir="t"/>
            </a:scene3d>
            <a:sp3d>
              <a:bevelT w="0"/>
            </a:sp3d>
          </a:bodyPr>
          <a:lstStyle/>
          <a:p>
            <a:pPr defTabSz="914400">
              <a:spcBef>
                <a:spcPct val="0"/>
              </a:spcBef>
            </a:pPr>
            <a:r>
              <a:rPr lang="en-US" altLang="ko-KR" sz="1200" kern="0" spc="-1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charset="0"/>
              </a:rPr>
              <a:t>4. </a:t>
            </a:r>
            <a:r>
              <a:rPr lang="ko-KR" altLang="en-US" sz="1200" kern="0" spc="-1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charset="0"/>
              </a:rPr>
              <a:t>향후 개선계획 </a:t>
            </a:r>
          </a:p>
        </p:txBody>
      </p:sp>
      <p:sp>
        <p:nvSpPr>
          <p:cNvPr id="55" name="AutoShape 3"/>
          <p:cNvSpPr>
            <a:spLocks noChangeArrowheads="1"/>
          </p:cNvSpPr>
          <p:nvPr/>
        </p:nvSpPr>
        <p:spPr bwMode="gray">
          <a:xfrm>
            <a:off x="433552" y="2377504"/>
            <a:ext cx="2274661" cy="456728"/>
          </a:xfrm>
          <a:prstGeom prst="rect">
            <a:avLst/>
          </a:prstGeom>
          <a:noFill/>
          <a:ln w="12700" cap="rnd" algn="ctr">
            <a:noFill/>
            <a:miter lim="800000"/>
            <a:headEnd/>
            <a:tailEnd/>
          </a:ln>
        </p:spPr>
        <p:txBody>
          <a:bodyPr wrap="none" lIns="0" tIns="0" rIns="0" bIns="0" anchor="ctr" anchorCtr="0">
            <a:spAutoFit/>
            <a:scene3d>
              <a:camera prst="orthographicFront"/>
              <a:lightRig rig="threePt" dir="t"/>
            </a:scene3d>
            <a:sp3d>
              <a:bevelT w="0"/>
            </a:sp3d>
          </a:bodyPr>
          <a:lstStyle/>
          <a:p>
            <a:pPr marL="0" marR="0" lvl="0" indent="0" algn="r" defTabSz="914400" eaLnBrk="1" fontAlgn="auto" latinLnBrk="0" hangingPunct="1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strike="noStrike" kern="0" cap="none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견명조" panose="02030600000101010101" pitchFamily="18" charset="-127"/>
                <a:ea typeface="HY견명조" panose="02030600000101010101" pitchFamily="18" charset="-127"/>
                <a:cs typeface="Arial" panose="020B0604020202020204" pitchFamily="34" charset="0"/>
              </a:rPr>
              <a:t>전담기구 구성</a:t>
            </a:r>
            <a:endParaRPr kumimoji="0" lang="en-US" sz="2800" b="0" i="0" strike="noStrike" kern="0" cap="none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HY견명조" panose="02030600000101010101" pitchFamily="18" charset="-127"/>
              <a:ea typeface="HY견명조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56" name="Text Placeholder 18"/>
          <p:cNvSpPr txBox="1">
            <a:spLocks/>
          </p:cNvSpPr>
          <p:nvPr/>
        </p:nvSpPr>
        <p:spPr>
          <a:xfrm>
            <a:off x="387487" y="2814674"/>
            <a:ext cx="2404826" cy="630942"/>
          </a:xfrm>
          <a:prstGeom prst="rect">
            <a:avLst/>
          </a:prstGeom>
        </p:spPr>
        <p:txBody>
          <a:bodyPr vert="horz" wrap="none" lIns="91440" tIns="45720" rIns="91440" bIns="45720" rtlCol="0">
            <a:spAutoFit/>
            <a:scene3d>
              <a:camera prst="orthographicFront"/>
              <a:lightRig rig="threePt" dir="t"/>
            </a:scene3d>
            <a:sp3d>
              <a:bevelT w="0"/>
            </a:sp3d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1" indent="0" algn="r" defTabSz="957998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ko-KR" altLang="en-US" sz="1500" b="0" i="0" u="none" strike="noStrike" kern="1200" cap="none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견명조" panose="02030600000101010101" pitchFamily="18" charset="-127"/>
                <a:ea typeface="HY견명조" panose="02030600000101010101" pitchFamily="18" charset="-127"/>
                <a:cs typeface="Arial" panose="020B0604020202020204" pitchFamily="34" charset="0"/>
              </a:rPr>
              <a:t>노사공동</a:t>
            </a:r>
            <a:r>
              <a:rPr kumimoji="0" lang="en-US" altLang="ko-KR" sz="1500" b="0" i="0" u="none" strike="noStrike" kern="1200" cap="none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견명조" panose="02030600000101010101" pitchFamily="18" charset="-127"/>
                <a:ea typeface="HY견명조" panose="02030600000101010101" pitchFamily="18" charset="-127"/>
                <a:cs typeface="Arial" panose="020B0604020202020204" pitchFamily="34" charset="0"/>
              </a:rPr>
              <a:t>TF(’15.12</a:t>
            </a:r>
            <a:r>
              <a:rPr kumimoji="0" lang="ko-KR" altLang="en-US" sz="1500" b="0" i="0" u="none" strike="noStrike" kern="1200" cap="none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견명조" panose="02030600000101010101" pitchFamily="18" charset="-127"/>
                <a:ea typeface="HY견명조" panose="02030600000101010101" pitchFamily="18" charset="-127"/>
                <a:cs typeface="Arial" panose="020B0604020202020204" pitchFamily="34" charset="0"/>
              </a:rPr>
              <a:t>월</a:t>
            </a:r>
            <a:r>
              <a:rPr kumimoji="0" lang="en-US" altLang="ko-KR" sz="1500" b="0" i="0" u="none" strike="noStrike" kern="1200" cap="none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견명조" panose="02030600000101010101" pitchFamily="18" charset="-127"/>
                <a:ea typeface="HY견명조" panose="02030600000101010101" pitchFamily="18" charset="-127"/>
                <a:cs typeface="Arial" panose="020B0604020202020204" pitchFamily="34" charset="0"/>
              </a:rPr>
              <a:t>)</a:t>
            </a:r>
          </a:p>
          <a:p>
            <a:pPr marL="0" marR="0" lvl="1" indent="0" algn="r" defTabSz="957998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ko-KR" altLang="en-US" sz="1500" b="0" i="0" u="none" strike="noStrike" kern="1200" cap="none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견명조" panose="02030600000101010101" pitchFamily="18" charset="-127"/>
                <a:ea typeface="HY견명조" panose="02030600000101010101" pitchFamily="18" charset="-127"/>
                <a:cs typeface="Arial" panose="020B0604020202020204" pitchFamily="34" charset="0"/>
              </a:rPr>
              <a:t>전문기관 컨설팅</a:t>
            </a:r>
            <a:r>
              <a:rPr kumimoji="0" lang="en-US" altLang="ko-KR" sz="1500" b="0" i="0" u="none" strike="noStrike" kern="1200" cap="none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견명조" panose="02030600000101010101" pitchFamily="18" charset="-127"/>
                <a:ea typeface="HY견명조" panose="02030600000101010101" pitchFamily="18" charset="-127"/>
                <a:cs typeface="Arial" panose="020B0604020202020204" pitchFamily="34" charset="0"/>
              </a:rPr>
              <a:t>(3</a:t>
            </a:r>
            <a:r>
              <a:rPr kumimoji="0" lang="ko-KR" altLang="en-US" sz="1500" b="0" i="0" u="none" strike="noStrike" kern="1200" cap="none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견명조" panose="02030600000101010101" pitchFamily="18" charset="-127"/>
                <a:ea typeface="HY견명조" panose="02030600000101010101" pitchFamily="18" charset="-127"/>
                <a:cs typeface="Arial" panose="020B0604020202020204" pitchFamily="34" charset="0"/>
              </a:rPr>
              <a:t>월</a:t>
            </a:r>
            <a:r>
              <a:rPr kumimoji="0" lang="en-US" altLang="ko-KR" sz="1500" b="0" i="0" u="none" strike="noStrike" kern="1200" cap="none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견명조" panose="02030600000101010101" pitchFamily="18" charset="-127"/>
                <a:ea typeface="HY견명조" panose="02030600000101010101" pitchFamily="18" charset="-127"/>
                <a:cs typeface="Arial" panose="020B0604020202020204" pitchFamily="34" charset="0"/>
              </a:rPr>
              <a:t>)</a:t>
            </a:r>
            <a:endParaRPr kumimoji="0" lang="nl-NL" sz="1500" b="0" i="0" u="none" strike="noStrike" kern="1200" cap="none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HY견명조" panose="02030600000101010101" pitchFamily="18" charset="-127"/>
              <a:ea typeface="HY견명조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58" name="Text Placeholder 18"/>
          <p:cNvSpPr txBox="1">
            <a:spLocks/>
          </p:cNvSpPr>
          <p:nvPr/>
        </p:nvSpPr>
        <p:spPr>
          <a:xfrm>
            <a:off x="6256150" y="2814674"/>
            <a:ext cx="2226278" cy="784830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  <a:scene3d>
              <a:camera prst="orthographicFront"/>
              <a:lightRig rig="threePt" dir="t"/>
            </a:scene3d>
            <a:sp3d>
              <a:bevelT w="0"/>
            </a:sp3d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1" indent="0" algn="l" defTabSz="957998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ko-KR" altLang="en-US" sz="1500" b="0" i="0" u="none" strike="noStrike" kern="1200" cap="none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견명조" panose="02030600000101010101" pitchFamily="18" charset="-127"/>
                <a:ea typeface="HY견명조" panose="02030600000101010101" pitchFamily="18" charset="-127"/>
                <a:cs typeface="Arial" panose="020B0604020202020204" pitchFamily="34" charset="0"/>
              </a:rPr>
              <a:t>직원 의견 수렴 및 외부 </a:t>
            </a:r>
            <a:br>
              <a:rPr kumimoji="0" lang="ko-KR" altLang="en-US" sz="1500" b="0" i="0" u="none" strike="noStrike" kern="1200" cap="none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견명조" panose="02030600000101010101" pitchFamily="18" charset="-127"/>
                <a:ea typeface="HY견명조" panose="02030600000101010101" pitchFamily="18" charset="-127"/>
                <a:cs typeface="Arial" panose="020B0604020202020204" pitchFamily="34" charset="0"/>
              </a:rPr>
            </a:br>
            <a:r>
              <a:rPr kumimoji="0" lang="ko-KR" altLang="en-US" sz="1500" b="0" i="0" u="none" strike="noStrike" kern="1200" cap="none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견명조" panose="02030600000101010101" pitchFamily="18" charset="-127"/>
                <a:ea typeface="HY견명조" panose="02030600000101010101" pitchFamily="18" charset="-127"/>
                <a:cs typeface="Arial" panose="020B0604020202020204" pitchFamily="34" charset="0"/>
              </a:rPr>
              <a:t>전문가 자문 등을 통한</a:t>
            </a:r>
            <a:br>
              <a:rPr kumimoji="0" lang="ko-KR" altLang="en-US" sz="1500" b="0" i="0" u="none" strike="noStrike" kern="1200" cap="none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견명조" panose="02030600000101010101" pitchFamily="18" charset="-127"/>
                <a:ea typeface="HY견명조" panose="02030600000101010101" pitchFamily="18" charset="-127"/>
                <a:cs typeface="Arial" panose="020B0604020202020204" pitchFamily="34" charset="0"/>
              </a:rPr>
            </a:br>
            <a:r>
              <a:rPr kumimoji="0" lang="ko-KR" altLang="en-US" sz="1500" b="0" i="0" u="none" strike="noStrike" kern="1200" cap="none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견명조" panose="02030600000101010101" pitchFamily="18" charset="-127"/>
                <a:ea typeface="HY견명조" panose="02030600000101010101" pitchFamily="18" charset="-127"/>
                <a:cs typeface="Arial" panose="020B0604020202020204" pitchFamily="34" charset="0"/>
              </a:rPr>
              <a:t>개선안 마련</a:t>
            </a:r>
            <a:r>
              <a:rPr kumimoji="0" lang="en-US" altLang="ko-KR" sz="1500" b="0" i="0" u="none" strike="noStrike" kern="1200" cap="none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견명조" panose="02030600000101010101" pitchFamily="18" charset="-127"/>
                <a:ea typeface="HY견명조" panose="02030600000101010101" pitchFamily="18" charset="-127"/>
                <a:cs typeface="Arial" panose="020B0604020202020204" pitchFamily="34" charset="0"/>
              </a:rPr>
              <a:t>(</a:t>
            </a:r>
            <a:r>
              <a:rPr kumimoji="0" lang="ko-KR" altLang="en-US" sz="1500" b="0" i="0" u="none" strike="noStrike" kern="1200" cap="none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견명조" panose="02030600000101010101" pitchFamily="18" charset="-127"/>
                <a:ea typeface="HY견명조" panose="02030600000101010101" pitchFamily="18" charset="-127"/>
                <a:cs typeface="Arial" panose="020B0604020202020204" pitchFamily="34" charset="0"/>
              </a:rPr>
              <a:t>상반기</a:t>
            </a:r>
            <a:r>
              <a:rPr kumimoji="0" lang="en-US" altLang="ko-KR" sz="1500" b="0" i="0" u="none" strike="noStrike" kern="1200" cap="none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견명조" panose="02030600000101010101" pitchFamily="18" charset="-127"/>
                <a:ea typeface="HY견명조" panose="02030600000101010101" pitchFamily="18" charset="-127"/>
                <a:cs typeface="Arial" panose="020B0604020202020204" pitchFamily="34" charset="0"/>
              </a:rPr>
              <a:t>)</a:t>
            </a:r>
          </a:p>
        </p:txBody>
      </p:sp>
      <p:sp>
        <p:nvSpPr>
          <p:cNvPr id="67" name="Text Placeholder 18"/>
          <p:cNvSpPr txBox="1">
            <a:spLocks/>
          </p:cNvSpPr>
          <p:nvPr/>
        </p:nvSpPr>
        <p:spPr>
          <a:xfrm>
            <a:off x="1148913" y="4849934"/>
            <a:ext cx="1643400" cy="553998"/>
          </a:xfrm>
          <a:prstGeom prst="rect">
            <a:avLst/>
          </a:prstGeom>
        </p:spPr>
        <p:txBody>
          <a:bodyPr vert="horz" wrap="none" lIns="91440" tIns="45720" rIns="91440" bIns="45720" rtlCol="0">
            <a:spAutoFit/>
            <a:scene3d>
              <a:camera prst="orthographicFront"/>
              <a:lightRig rig="threePt" dir="t"/>
            </a:scene3d>
            <a:sp3d>
              <a:bevelT w="0"/>
            </a:sp3d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1" indent="0" algn="r" defTabSz="957998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ko-KR" altLang="en-US" sz="1500" b="0" i="0" u="none" strike="noStrike" kern="1200" cap="none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견명조" panose="02030600000101010101" pitchFamily="18" charset="-127"/>
                <a:ea typeface="HY견명조" panose="02030600000101010101" pitchFamily="18" charset="-127"/>
                <a:cs typeface="Arial" panose="020B0604020202020204" pitchFamily="34" charset="0"/>
              </a:rPr>
              <a:t>이사회 의결 및</a:t>
            </a:r>
            <a:br>
              <a:rPr kumimoji="0" lang="ko-KR" altLang="en-US" sz="1500" b="0" i="0" u="none" strike="noStrike" kern="1200" cap="none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견명조" panose="02030600000101010101" pitchFamily="18" charset="-127"/>
                <a:ea typeface="HY견명조" panose="02030600000101010101" pitchFamily="18" charset="-127"/>
                <a:cs typeface="Arial" panose="020B0604020202020204" pitchFamily="34" charset="0"/>
              </a:rPr>
            </a:br>
            <a:r>
              <a:rPr kumimoji="0" lang="ko-KR" altLang="en-US" sz="1500" b="0" i="0" u="none" strike="noStrike" kern="1200" cap="none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견명조" panose="02030600000101010101" pitchFamily="18" charset="-127"/>
                <a:ea typeface="HY견명조" panose="02030600000101010101" pitchFamily="18" charset="-127"/>
                <a:cs typeface="Arial" panose="020B0604020202020204" pitchFamily="34" charset="0"/>
              </a:rPr>
              <a:t> 규정 개정</a:t>
            </a:r>
            <a:r>
              <a:rPr kumimoji="0" lang="en-US" altLang="ko-KR" sz="1500" b="0" i="0" u="none" strike="noStrike" kern="1200" cap="none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견명조" panose="02030600000101010101" pitchFamily="18" charset="-127"/>
                <a:ea typeface="HY견명조" panose="02030600000101010101" pitchFamily="18" charset="-127"/>
                <a:cs typeface="Arial" panose="020B0604020202020204" pitchFamily="34" charset="0"/>
              </a:rPr>
              <a:t>(</a:t>
            </a:r>
            <a:r>
              <a:rPr kumimoji="0" lang="ko-KR" altLang="en-US" sz="1500" b="0" i="0" u="none" strike="noStrike" kern="1200" cap="none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견명조" panose="02030600000101010101" pitchFamily="18" charset="-127"/>
                <a:ea typeface="HY견명조" panose="02030600000101010101" pitchFamily="18" charset="-127"/>
                <a:cs typeface="Arial" panose="020B0604020202020204" pitchFamily="34" charset="0"/>
              </a:rPr>
              <a:t>연내</a:t>
            </a:r>
            <a:r>
              <a:rPr kumimoji="0" lang="en-US" altLang="ko-KR" sz="1500" b="0" i="0" u="none" strike="noStrike" kern="1200" cap="none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견명조" panose="02030600000101010101" pitchFamily="18" charset="-127"/>
                <a:ea typeface="HY견명조" panose="02030600000101010101" pitchFamily="18" charset="-127"/>
                <a:cs typeface="Arial" panose="020B0604020202020204" pitchFamily="34" charset="0"/>
              </a:rPr>
              <a:t>)</a:t>
            </a:r>
          </a:p>
        </p:txBody>
      </p:sp>
      <p:sp>
        <p:nvSpPr>
          <p:cNvPr id="68" name="Text Placeholder 18"/>
          <p:cNvSpPr txBox="1">
            <a:spLocks/>
          </p:cNvSpPr>
          <p:nvPr/>
        </p:nvSpPr>
        <p:spPr>
          <a:xfrm>
            <a:off x="6256150" y="4849934"/>
            <a:ext cx="2548216" cy="553998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  <a:scene3d>
              <a:camera prst="orthographicFront"/>
              <a:lightRig rig="threePt" dir="t"/>
            </a:scene3d>
            <a:sp3d>
              <a:bevelT w="0"/>
            </a:sp3d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1" indent="0" algn="l" defTabSz="957998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ko-KR" altLang="en-US" sz="1500" b="0" i="0" u="none" strike="noStrike" kern="1200" cap="none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견명조" panose="02030600000101010101" pitchFamily="18" charset="-127"/>
                <a:ea typeface="HY견명조" panose="02030600000101010101" pitchFamily="18" charset="-127"/>
                <a:cs typeface="Arial" panose="020B0604020202020204" pitchFamily="34" charset="0"/>
              </a:rPr>
              <a:t>노사간 </a:t>
            </a:r>
            <a:r>
              <a:rPr kumimoji="0" lang="ko-KR" altLang="en-US" sz="1500" b="0" i="0" u="none" strike="noStrike" kern="1200" cap="none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견명조" panose="02030600000101010101" pitchFamily="18" charset="-127"/>
                <a:ea typeface="HY견명조" panose="02030600000101010101" pitchFamily="18" charset="-127"/>
                <a:cs typeface="Arial" panose="020B0604020202020204" pitchFamily="34" charset="0"/>
              </a:rPr>
              <a:t>진정성</a:t>
            </a:r>
            <a:r>
              <a:rPr kumimoji="0" lang="ko-KR" altLang="en-US" sz="1500" b="0" i="0" u="none" strike="noStrike" kern="1200" cap="none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견명조" panose="02030600000101010101" pitchFamily="18" charset="-127"/>
                <a:ea typeface="HY견명조" panose="02030600000101010101" pitchFamily="18" charset="-127"/>
                <a:cs typeface="Arial" panose="020B0604020202020204" pitchFamily="34" charset="0"/>
              </a:rPr>
              <a:t> 있는 대화를 </a:t>
            </a:r>
            <a:br>
              <a:rPr kumimoji="0" lang="en-US" altLang="ko-KR" sz="1500" b="0" i="0" u="none" strike="noStrike" kern="1200" cap="none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견명조" panose="02030600000101010101" pitchFamily="18" charset="-127"/>
                <a:ea typeface="HY견명조" panose="02030600000101010101" pitchFamily="18" charset="-127"/>
                <a:cs typeface="Arial" panose="020B0604020202020204" pitchFamily="34" charset="0"/>
              </a:rPr>
            </a:br>
            <a:r>
              <a:rPr kumimoji="0" lang="ko-KR" altLang="en-US" sz="1500" b="0" i="0" u="none" strike="noStrike" kern="1200" cap="none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견명조" panose="02030600000101010101" pitchFamily="18" charset="-127"/>
                <a:ea typeface="HY견명조" panose="02030600000101010101" pitchFamily="18" charset="-127"/>
                <a:cs typeface="Arial" panose="020B0604020202020204" pitchFamily="34" charset="0"/>
              </a:rPr>
              <a:t>통한 노사합의 도출</a:t>
            </a:r>
          </a:p>
        </p:txBody>
      </p:sp>
      <p:sp>
        <p:nvSpPr>
          <p:cNvPr id="38" name="AutoShape 3"/>
          <p:cNvSpPr>
            <a:spLocks noChangeArrowheads="1"/>
          </p:cNvSpPr>
          <p:nvPr/>
        </p:nvSpPr>
        <p:spPr bwMode="gray">
          <a:xfrm>
            <a:off x="6291319" y="2377504"/>
            <a:ext cx="1915589" cy="456728"/>
          </a:xfrm>
          <a:prstGeom prst="rect">
            <a:avLst/>
          </a:prstGeom>
          <a:noFill/>
          <a:ln w="12700" cap="rnd" algn="ctr">
            <a:noFill/>
            <a:miter lim="800000"/>
            <a:headEnd/>
            <a:tailEnd/>
          </a:ln>
        </p:spPr>
        <p:txBody>
          <a:bodyPr wrap="none" lIns="0" tIns="0" rIns="0" bIns="0" anchor="ctr" anchorCtr="1">
            <a:spAutoFit/>
            <a:scene3d>
              <a:camera prst="orthographicFront"/>
              <a:lightRig rig="threePt" dir="t"/>
            </a:scene3d>
            <a:sp3d>
              <a:bevelT w="0"/>
            </a:sp3d>
          </a:bodyPr>
          <a:lstStyle/>
          <a:p>
            <a:pPr marL="0" marR="0" lvl="0" indent="0" defTabSz="914400" eaLnBrk="1" fontAlgn="auto" latinLnBrk="0" hangingPunct="1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strike="noStrike" kern="0" cap="none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견명조" panose="02030600000101010101" pitchFamily="18" charset="-127"/>
                <a:ea typeface="HY견명조" panose="02030600000101010101" pitchFamily="18" charset="-127"/>
                <a:cs typeface="Arial" panose="020B0604020202020204" pitchFamily="34" charset="0"/>
              </a:rPr>
              <a:t>개선안 마련</a:t>
            </a:r>
            <a:endParaRPr kumimoji="0" lang="en-US" sz="2800" b="0" i="0" strike="noStrike" kern="0" cap="none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HY견명조" panose="02030600000101010101" pitchFamily="18" charset="-127"/>
              <a:ea typeface="HY견명조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39" name="AutoShape 3"/>
          <p:cNvSpPr>
            <a:spLocks noChangeArrowheads="1"/>
          </p:cNvSpPr>
          <p:nvPr/>
        </p:nvSpPr>
        <p:spPr bwMode="gray">
          <a:xfrm>
            <a:off x="433552" y="5363629"/>
            <a:ext cx="2274661" cy="456728"/>
          </a:xfrm>
          <a:prstGeom prst="rect">
            <a:avLst/>
          </a:prstGeom>
          <a:noFill/>
          <a:ln w="12700" cap="rnd" algn="ctr">
            <a:noFill/>
            <a:miter lim="800000"/>
            <a:headEnd/>
            <a:tailEnd/>
          </a:ln>
        </p:spPr>
        <p:txBody>
          <a:bodyPr wrap="none" lIns="0" tIns="0" rIns="0" bIns="0" anchor="ctr" anchorCtr="0">
            <a:spAutoFit/>
            <a:scene3d>
              <a:camera prst="orthographicFront"/>
              <a:lightRig rig="threePt" dir="t"/>
            </a:scene3d>
            <a:sp3d>
              <a:bevelT w="0"/>
            </a:sp3d>
          </a:bodyPr>
          <a:lstStyle/>
          <a:p>
            <a:pPr marL="0" marR="0" lvl="0" indent="0" algn="r" defTabSz="914400" eaLnBrk="1" fontAlgn="auto" latinLnBrk="0" hangingPunct="1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strike="noStrike" kern="0" cap="none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견명조" panose="02030600000101010101" pitchFamily="18" charset="-127"/>
                <a:ea typeface="HY견명조" panose="02030600000101010101" pitchFamily="18" charset="-127"/>
                <a:cs typeface="Arial" panose="020B0604020202020204" pitchFamily="34" charset="0"/>
              </a:rPr>
              <a:t>제도개선 완료</a:t>
            </a:r>
            <a:endParaRPr kumimoji="0" lang="en-US" sz="2800" b="0" i="0" strike="noStrike" kern="0" cap="none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HY견명조" panose="02030600000101010101" pitchFamily="18" charset="-127"/>
              <a:ea typeface="HY견명조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42" name="AutoShape 3"/>
          <p:cNvSpPr>
            <a:spLocks noChangeArrowheads="1"/>
          </p:cNvSpPr>
          <p:nvPr/>
        </p:nvSpPr>
        <p:spPr bwMode="gray">
          <a:xfrm>
            <a:off x="6291319" y="5363629"/>
            <a:ext cx="1556516" cy="456728"/>
          </a:xfrm>
          <a:prstGeom prst="rect">
            <a:avLst/>
          </a:prstGeom>
          <a:noFill/>
          <a:ln w="12700" cap="rnd" algn="ctr">
            <a:noFill/>
            <a:miter lim="800000"/>
            <a:headEnd/>
            <a:tailEnd/>
          </a:ln>
        </p:spPr>
        <p:txBody>
          <a:bodyPr wrap="none" lIns="0" tIns="0" rIns="0" bIns="0" anchor="ctr" anchorCtr="1">
            <a:spAutoFit/>
            <a:scene3d>
              <a:camera prst="orthographicFront"/>
              <a:lightRig rig="threePt" dir="t"/>
            </a:scene3d>
            <a:sp3d>
              <a:bevelT w="0"/>
            </a:sp3d>
          </a:bodyPr>
          <a:lstStyle/>
          <a:p>
            <a:pPr marL="0" marR="0" lvl="0" indent="0" defTabSz="914400" eaLnBrk="1" fontAlgn="auto" latinLnBrk="0" hangingPunct="1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strike="noStrike" kern="0" cap="none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HY견명조" panose="02030600000101010101" pitchFamily="18" charset="-127"/>
                <a:ea typeface="HY견명조" panose="02030600000101010101" pitchFamily="18" charset="-127"/>
                <a:cs typeface="Arial" panose="020B0604020202020204" pitchFamily="34" charset="0"/>
              </a:rPr>
              <a:t>노사 합의</a:t>
            </a:r>
            <a:endParaRPr kumimoji="0" lang="en-US" sz="2800" b="0" i="0" strike="noStrike" kern="0" cap="none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HY견명조" panose="02030600000101010101" pitchFamily="18" charset="-127"/>
              <a:ea typeface="HY견명조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-1" y="561974"/>
            <a:ext cx="4705351" cy="504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1" name="직사각형 50"/>
          <p:cNvSpPr/>
          <p:nvPr/>
        </p:nvSpPr>
        <p:spPr>
          <a:xfrm>
            <a:off x="3232149" y="561974"/>
            <a:ext cx="4019551" cy="504825"/>
          </a:xfrm>
          <a:prstGeom prst="rect">
            <a:avLst/>
          </a:prstGeom>
          <a:solidFill>
            <a:srgbClr val="0954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3" name="Title 1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3232149" y="517062"/>
            <a:ext cx="401955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000" spc="-30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defRPr>
            </a:lvl1pPr>
          </a:lstStyle>
          <a:p>
            <a:r>
              <a:rPr lang="ko-KR" altLang="en-US" dirty="0"/>
              <a:t>성과문화 확산 체계 구축</a:t>
            </a:r>
          </a:p>
        </p:txBody>
      </p:sp>
      <p:grpSp>
        <p:nvGrpSpPr>
          <p:cNvPr id="54" name="그룹 53"/>
          <p:cNvGrpSpPr/>
          <p:nvPr/>
        </p:nvGrpSpPr>
        <p:grpSpPr>
          <a:xfrm>
            <a:off x="258929" y="709396"/>
            <a:ext cx="126384" cy="219118"/>
            <a:chOff x="1747101" y="2183606"/>
            <a:chExt cx="170386" cy="197647"/>
          </a:xfrm>
          <a:solidFill>
            <a:srgbClr val="0954A0"/>
          </a:solidFill>
        </p:grpSpPr>
        <p:sp>
          <p:nvSpPr>
            <p:cNvPr id="57" name="이등변 삼각형 56"/>
            <p:cNvSpPr/>
            <p:nvPr/>
          </p:nvSpPr>
          <p:spPr>
            <a:xfrm rot="5400000">
              <a:off x="1733470" y="2197237"/>
              <a:ext cx="197647" cy="17038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이등변 삼각형 58"/>
            <p:cNvSpPr/>
            <p:nvPr/>
          </p:nvSpPr>
          <p:spPr>
            <a:xfrm rot="5400000">
              <a:off x="1738890" y="2231112"/>
              <a:ext cx="119057" cy="10263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3" name="Title 1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323528" y="567671"/>
            <a:ext cx="303798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600" spc="-300"/>
            </a:lvl1pPr>
          </a:lstStyle>
          <a:p>
            <a:r>
              <a:rPr lang="ko-KR" altLang="en-US" dirty="0"/>
              <a:t>노사가 함께 참여하는</a:t>
            </a:r>
          </a:p>
        </p:txBody>
      </p:sp>
      <p:sp>
        <p:nvSpPr>
          <p:cNvPr id="20" name="직사각형 19"/>
          <p:cNvSpPr/>
          <p:nvPr/>
        </p:nvSpPr>
        <p:spPr>
          <a:xfrm>
            <a:off x="3013820" y="2493126"/>
            <a:ext cx="1440160" cy="1584176"/>
          </a:xfrm>
          <a:prstGeom prst="rect">
            <a:avLst/>
          </a:prstGeom>
          <a:solidFill>
            <a:srgbClr val="06AD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4525988" y="2493126"/>
            <a:ext cx="1440160" cy="1584176"/>
          </a:xfrm>
          <a:prstGeom prst="rect">
            <a:avLst/>
          </a:prstGeom>
          <a:solidFill>
            <a:srgbClr val="2F7E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4525988" y="4149310"/>
            <a:ext cx="1440160" cy="1584176"/>
          </a:xfrm>
          <a:prstGeom prst="rect">
            <a:avLst/>
          </a:prstGeom>
          <a:solidFill>
            <a:srgbClr val="06AD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3013819" y="4149310"/>
            <a:ext cx="1440160" cy="1584176"/>
          </a:xfrm>
          <a:prstGeom prst="rect">
            <a:avLst/>
          </a:prstGeom>
          <a:solidFill>
            <a:srgbClr val="2F7E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880232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yTrWWCI90CX6e6.ArOEH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7AOZjk0skmBg0TNESXLM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7AOZjk0skmBg0TNESXLMg"/>
</p:tagLst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</TotalTime>
  <Words>91</Words>
  <Application>Microsoft Office PowerPoint</Application>
  <PresentationFormat>화면 슬라이드 쇼(4:3)</PresentationFormat>
  <Paragraphs>23</Paragraphs>
  <Slides>1</Slides>
  <Notes>1</Notes>
  <HiddenSlides>0</HiddenSlides>
  <MMClips>0</MMClips>
  <ScaleCrop>false</ScaleCrop>
  <HeadingPairs>
    <vt:vector size="8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9" baseType="lpstr">
      <vt:lpstr>HY견고딕</vt:lpstr>
      <vt:lpstr>HY견명조</vt:lpstr>
      <vt:lpstr>맑은 고딕</vt:lpstr>
      <vt:lpstr>Arial</vt:lpstr>
      <vt:lpstr>Calibri</vt:lpstr>
      <vt:lpstr>Calibri Light</vt:lpstr>
      <vt:lpstr>Office 테마</vt:lpstr>
      <vt:lpstr>think-cell Slide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LEE</dc:creator>
  <cp:lastModifiedBy>LEE</cp:lastModifiedBy>
  <cp:revision>7</cp:revision>
  <dcterms:created xsi:type="dcterms:W3CDTF">2016-11-07T14:22:26Z</dcterms:created>
  <dcterms:modified xsi:type="dcterms:W3CDTF">2016-11-08T07:12:24Z</dcterms:modified>
</cp:coreProperties>
</file>