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EC508-ABA3-4B1B-BA34-3A2DC59C10AB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89E7D-2AB3-4CB6-85B2-3F0DBF63B3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15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err="1"/>
              <a:t>ㅇ</a:t>
            </a:r>
            <a:r>
              <a:rPr lang="en-US" altLang="ko-KR" dirty="0"/>
              <a:t>2.</a:t>
            </a:r>
            <a:r>
              <a:rPr lang="ko-KR" altLang="en-US" dirty="0"/>
              <a:t>대중남미 외교 성과</a:t>
            </a:r>
            <a:r>
              <a:rPr lang="ko-KR" altLang="en-US" baseline="0" dirty="0"/>
              <a:t>에서 숫자 </a:t>
            </a:r>
            <a:r>
              <a:rPr lang="en-US" altLang="ko-KR" baseline="0" dirty="0"/>
              <a:t>2</a:t>
            </a:r>
            <a:r>
              <a:rPr lang="ko-KR" altLang="en-US" baseline="0" dirty="0"/>
              <a:t> 잘 보이게 해주세요</a:t>
            </a:r>
            <a:r>
              <a:rPr lang="en-US" altLang="ko-KR" baseline="0" dirty="0"/>
              <a:t>.</a:t>
            </a:r>
          </a:p>
          <a:p>
            <a:pPr marL="0" indent="0">
              <a:buNone/>
            </a:pPr>
            <a:r>
              <a:rPr lang="ko-KR" altLang="en-US" baseline="0" dirty="0" err="1"/>
              <a:t>ㅇ우리의</a:t>
            </a:r>
            <a:r>
              <a:rPr lang="ko-KR" altLang="en-US" baseline="0" dirty="0"/>
              <a:t> 각별한 우방국들</a:t>
            </a:r>
            <a:r>
              <a:rPr lang="en-US" altLang="ko-KR" baseline="0" dirty="0"/>
              <a:t>-&gt;</a:t>
            </a:r>
            <a:r>
              <a:rPr lang="ko-KR" altLang="en-US" baseline="0" dirty="0"/>
              <a:t>우리의 전통적 우방국들</a:t>
            </a:r>
            <a:endParaRPr lang="en-US" altLang="ko-KR" baseline="0" dirty="0"/>
          </a:p>
          <a:p>
            <a:pPr marL="0" indent="0">
              <a:buNone/>
            </a:pPr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CA133-D0F1-4EBE-82E9-C907929B6BB6}" type="slidenum">
              <a: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9492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>
          <a:xfrm>
            <a:off x="774700" y="526331"/>
            <a:ext cx="81407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43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 rot="16200000">
            <a:off x="1143000" y="-1143002"/>
            <a:ext cx="6858001" cy="91440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직선 연결선 3"/>
          <p:cNvCxnSpPr/>
          <p:nvPr userDrawn="1"/>
        </p:nvCxnSpPr>
        <p:spPr>
          <a:xfrm>
            <a:off x="774700" y="526331"/>
            <a:ext cx="81407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71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3" r="33333" b="33534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 userDrawn="1"/>
        </p:nvCxnSpPr>
        <p:spPr>
          <a:xfrm>
            <a:off x="774700" y="526331"/>
            <a:ext cx="81407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61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76C7-3AC3-4EC7-B410-DB679F7D5D60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F1D6B-B53D-41C9-8697-57664DA02A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796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그림 35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742" y="1367827"/>
            <a:ext cx="5745558" cy="308439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987316" y="3582850"/>
            <a:ext cx="7167154" cy="263869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4373" y="187777"/>
            <a:ext cx="1619354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defPPr>
              <a:defRPr lang="ko-KR"/>
            </a:defPPr>
            <a:lvl1pPr>
              <a:defRPr sz="1600" spc="-200">
                <a:solidFill>
                  <a:prstClr val="black">
                    <a:lumMod val="65000"/>
                    <a:lumOff val="35000"/>
                  </a:prstClr>
                </a:solidFill>
                <a:latin typeface="YDIYGo530" panose="02030504000101010101" pitchFamily="18" charset="-127"/>
                <a:ea typeface="YDIYGo530" panose="02030504000101010101" pitchFamily="18" charset="-127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kern="0" spc="-300" dirty="0">
                <a:latin typeface="+mn-ea"/>
                <a:ea typeface="+mn-ea"/>
              </a:rPr>
              <a:t>해외 시장 점검</a:t>
            </a:r>
            <a:r>
              <a:rPr kumimoji="0" lang="ko-KR" altLang="en-US" sz="1600" b="0" i="0" u="none" strike="noStrike" kern="0" cap="none" spc="-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+mn-ea"/>
                <a:ea typeface="+mn-ea"/>
              </a:rPr>
              <a:t> 성과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32542" y="-121920"/>
            <a:ext cx="800219" cy="147732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defPPr>
              <a:defRPr lang="ko-KR"/>
            </a:defPPr>
            <a:lvl1pPr>
              <a:defRPr sz="9000" b="1" spc="-200">
                <a:solidFill>
                  <a:schemeClr val="tx1">
                    <a:lumMod val="65000"/>
                    <a:lumOff val="35000"/>
                    <a:alpha val="30000"/>
                  </a:schemeClr>
                </a:solidFill>
                <a:latin typeface="Arial" panose="020B0604020202020204" pitchFamily="34" charset="0"/>
                <a:ea typeface="YDIYGo550" panose="02030504000101010101" pitchFamily="18" charset="-127"/>
                <a:cs typeface="Arial" panose="020B060402020202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0" b="1" i="0" u="none" strike="noStrike" kern="0" cap="none" spc="-2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  <a:alpha val="3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YDIYGo550" panose="02030504000101010101" pitchFamily="18" charset="-127"/>
                <a:cs typeface="Arial" panose="020B0604020202020204" pitchFamily="34" charset="0"/>
              </a:rPr>
              <a:t>2</a:t>
            </a:r>
            <a:endParaRPr kumimoji="0" lang="ko-KR" altLang="en-US" sz="9000" b="1" i="0" u="none" strike="noStrike" kern="0" cap="none" spc="-2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  <a:alpha val="30000"/>
                </a:prstClr>
              </a:solidFill>
              <a:effectLst/>
              <a:uLnTx/>
              <a:uFillTx/>
              <a:latin typeface="Arial" panose="020B0604020202020204" pitchFamily="34" charset="0"/>
              <a:ea typeface="YDIYGo550" panose="02030504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7131" y="496479"/>
            <a:ext cx="557856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0" cap="none" spc="-30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</a:rPr>
              <a:t>2016</a:t>
            </a:r>
            <a:r>
              <a:rPr kumimoji="0" lang="ko-KR" altLang="en-US" sz="3200" b="0" i="0" u="none" strike="noStrike" kern="0" cap="none" spc="-30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</a:rPr>
              <a:t>년 </a:t>
            </a:r>
            <a:r>
              <a:rPr kumimoji="0" lang="ko-KR" altLang="en-US" sz="3600" b="1" i="0" u="none" strike="noStrike" kern="0" cap="none" spc="-30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</a:rPr>
              <a:t>유럽 </a:t>
            </a:r>
            <a:r>
              <a:rPr lang="en-US" altLang="ko-KR" sz="3600" b="1" kern="0" spc="-300" dirty="0">
                <a:solidFill>
                  <a:srgbClr val="0954A0"/>
                </a:solidFill>
                <a:latin typeface="+mn-ea"/>
              </a:rPr>
              <a:t>3</a:t>
            </a:r>
            <a:r>
              <a:rPr kumimoji="0" lang="ko-KR" altLang="en-US" sz="3600" b="1" i="0" u="none" strike="noStrike" kern="0" cap="none" spc="-30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</a:rPr>
              <a:t>개국 순방</a:t>
            </a:r>
          </a:p>
        </p:txBody>
      </p:sp>
      <p:cxnSp>
        <p:nvCxnSpPr>
          <p:cNvPr id="66" name="직선 연결선 65"/>
          <p:cNvCxnSpPr/>
          <p:nvPr/>
        </p:nvCxnSpPr>
        <p:spPr>
          <a:xfrm>
            <a:off x="774700" y="526331"/>
            <a:ext cx="81407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모서리가 둥근 직사각형 38"/>
          <p:cNvSpPr/>
          <p:nvPr/>
        </p:nvSpPr>
        <p:spPr>
          <a:xfrm>
            <a:off x="1650124" y="1954486"/>
            <a:ext cx="5843752" cy="515007"/>
          </a:xfrm>
          <a:prstGeom prst="roundRect">
            <a:avLst>
              <a:gd name="adj" fmla="val 50000"/>
            </a:avLst>
          </a:prstGeom>
          <a:solidFill>
            <a:srgbClr val="09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 latinLnBrk="1">
              <a:spcAft>
                <a:spcPts val="1200"/>
              </a:spcAft>
              <a:buSzPct val="80000"/>
              <a:defRPr/>
            </a:pP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역내 </a:t>
            </a:r>
            <a:r>
              <a:rPr lang="ko-KR" altLang="en-US" sz="2000" spc="-150" dirty="0" err="1">
                <a:solidFill>
                  <a:schemeClr val="bg1"/>
                </a:solidFill>
                <a:latin typeface="+mn-ea"/>
              </a:rPr>
              <a:t>핵심국</a:t>
            </a:r>
            <a:r>
              <a:rPr lang="en-US" altLang="ko-KR" sz="2000" spc="-150" dirty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본사의 </a:t>
            </a:r>
            <a:r>
              <a:rPr lang="ko-KR" altLang="en-US" sz="2400" b="1" spc="-150" dirty="0">
                <a:solidFill>
                  <a:schemeClr val="bg1"/>
                </a:solidFill>
                <a:latin typeface="+mn-ea"/>
              </a:rPr>
              <a:t>전통적 우방국들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1649017" y="2647731"/>
            <a:ext cx="5843752" cy="515007"/>
          </a:xfrm>
          <a:prstGeom prst="roundRect">
            <a:avLst>
              <a:gd name="adj" fmla="val 50000"/>
            </a:avLst>
          </a:prstGeom>
          <a:solidFill>
            <a:srgbClr val="09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 latinLnBrk="1">
              <a:spcAft>
                <a:spcPts val="1200"/>
              </a:spcAft>
              <a:buSzPct val="80000"/>
              <a:defRPr/>
            </a:pP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유럽 전체 </a:t>
            </a:r>
            <a:r>
              <a:rPr lang="en-US" altLang="ko-KR" sz="2000" spc="-150" dirty="0">
                <a:solidFill>
                  <a:schemeClr val="bg1"/>
                </a:solidFill>
                <a:latin typeface="+mn-ea"/>
              </a:rPr>
              <a:t>GDP</a:t>
            </a: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의 </a:t>
            </a:r>
            <a:r>
              <a:rPr lang="en-US" altLang="ko-KR" sz="2400" b="1" spc="-150" dirty="0">
                <a:solidFill>
                  <a:schemeClr val="bg1"/>
                </a:solidFill>
                <a:latin typeface="+mn-ea"/>
              </a:rPr>
              <a:t>47</a:t>
            </a:r>
            <a:r>
              <a:rPr lang="en-US" altLang="ko-KR" sz="2000" spc="-150" dirty="0">
                <a:solidFill>
                  <a:schemeClr val="bg1"/>
                </a:solidFill>
                <a:latin typeface="+mn-ea"/>
              </a:rPr>
              <a:t>%, </a:t>
            </a: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유럽 전체 인구의 </a:t>
            </a:r>
            <a:r>
              <a:rPr lang="en-US" altLang="ko-KR" sz="2400" b="1" spc="-150" dirty="0">
                <a:solidFill>
                  <a:schemeClr val="bg1"/>
                </a:solidFill>
                <a:latin typeface="+mn-ea"/>
              </a:rPr>
              <a:t>39</a:t>
            </a:r>
            <a:r>
              <a:rPr lang="en-US" altLang="ko-KR" sz="2000" spc="-150" dirty="0">
                <a:solidFill>
                  <a:schemeClr val="bg1"/>
                </a:solidFill>
                <a:latin typeface="+mn-ea"/>
              </a:rPr>
              <a:t>% </a:t>
            </a:r>
            <a:r>
              <a:rPr lang="ko-KR" altLang="en-US" sz="2000" spc="-150" dirty="0">
                <a:solidFill>
                  <a:schemeClr val="bg1"/>
                </a:solidFill>
                <a:latin typeface="+mn-ea"/>
              </a:rPr>
              <a:t>차지</a:t>
            </a:r>
          </a:p>
        </p:txBody>
      </p:sp>
      <p:sp>
        <p:nvSpPr>
          <p:cNvPr id="35" name="내용 개체 틀 2"/>
          <p:cNvSpPr txBox="1">
            <a:spLocks/>
          </p:cNvSpPr>
          <p:nvPr/>
        </p:nvSpPr>
        <p:spPr>
          <a:xfrm>
            <a:off x="2876944" y="5331750"/>
            <a:ext cx="4953713" cy="76944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세계적인 관광 대국이면서 </a:t>
            </a:r>
            <a:br>
              <a:rPr kumimoji="0" lang="en-US" altLang="ko-KR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</a:b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문화와 패션에서도 </a:t>
            </a:r>
            <a:r>
              <a:rPr kumimoji="0" lang="ko-KR" altLang="en-US" sz="2400" b="1" i="0" u="none" strike="noStrike" kern="1200" cap="none" spc="-15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  <a:cs typeface="+mn-cs"/>
              </a:rPr>
              <a:t>선두적인 위치</a:t>
            </a:r>
          </a:p>
        </p:txBody>
      </p:sp>
      <p:sp>
        <p:nvSpPr>
          <p:cNvPr id="47" name="모서리가 둥근 직사각형 46"/>
          <p:cNvSpPr/>
          <p:nvPr/>
        </p:nvSpPr>
        <p:spPr>
          <a:xfrm>
            <a:off x="1130300" y="5348745"/>
            <a:ext cx="1511300" cy="332767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1" i="0" u="none" strike="noStrike" kern="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</a:rPr>
              <a:t>프랑스</a:t>
            </a:r>
          </a:p>
        </p:txBody>
      </p:sp>
      <p:sp>
        <p:nvSpPr>
          <p:cNvPr id="32" name="내용 개체 틀 2"/>
          <p:cNvSpPr txBox="1">
            <a:spLocks/>
          </p:cNvSpPr>
          <p:nvPr/>
        </p:nvSpPr>
        <p:spPr>
          <a:xfrm>
            <a:off x="2876944" y="3713989"/>
            <a:ext cx="4991813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GDP 4</a:t>
            </a: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  <a:cs typeface="+mn-cs"/>
              </a:rPr>
              <a:t>위를 견고하게 유지하는 </a:t>
            </a:r>
            <a:r>
              <a:rPr kumimoji="0" lang="ko-KR" altLang="en-US" sz="2400" b="1" i="0" u="none" strike="noStrike" kern="1200" cap="none" spc="-150" normalizeH="0" baseline="0" noProof="0" dirty="0">
                <a:ln>
                  <a:noFill/>
                </a:ln>
                <a:solidFill>
                  <a:srgbClr val="0954A0"/>
                </a:solidFill>
                <a:effectLst/>
                <a:uLnTx/>
                <a:uFillTx/>
                <a:latin typeface="+mn-ea"/>
                <a:cs typeface="+mn-cs"/>
              </a:rPr>
              <a:t>경제 대국</a:t>
            </a:r>
          </a:p>
        </p:txBody>
      </p:sp>
      <p:sp>
        <p:nvSpPr>
          <p:cNvPr id="33" name="내용 개체 틀 2"/>
          <p:cNvSpPr txBox="1">
            <a:spLocks/>
          </p:cNvSpPr>
          <p:nvPr/>
        </p:nvSpPr>
        <p:spPr>
          <a:xfrm>
            <a:off x="2876944" y="4515677"/>
            <a:ext cx="4801313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ea"/>
              </a:rPr>
              <a:t>유럽 내에서도 대단한 </a:t>
            </a:r>
            <a:r>
              <a:rPr lang="ko-KR" altLang="en-US" sz="2400" b="1" spc="-150" dirty="0">
                <a:solidFill>
                  <a:srgbClr val="0954A0"/>
                </a:solidFill>
                <a:latin typeface="+mn-ea"/>
              </a:rPr>
              <a:t>영향력 행사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1130300" y="3768725"/>
            <a:ext cx="1511300" cy="332767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1" i="0" u="none" strike="noStrike" kern="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</a:rPr>
              <a:t>독일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1130300" y="4569432"/>
            <a:ext cx="1511300" cy="332767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400" b="1" i="0" u="none" strike="noStrike" kern="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ea"/>
              </a:rPr>
              <a:t>영국</a:t>
            </a:r>
          </a:p>
        </p:txBody>
      </p:sp>
      <p:cxnSp>
        <p:nvCxnSpPr>
          <p:cNvPr id="3" name="직선 연결선 2"/>
          <p:cNvCxnSpPr/>
          <p:nvPr/>
        </p:nvCxnSpPr>
        <p:spPr>
          <a:xfrm>
            <a:off x="1130300" y="4328160"/>
            <a:ext cx="68032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130300" y="5146766"/>
            <a:ext cx="68032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3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mph" presetSubtype="0" fill="remove" grpId="8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8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67</Words>
  <Application>Microsoft Office PowerPoint</Application>
  <PresentationFormat>화면 슬라이드 쇼(4:3)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YDIYGo550</vt:lpstr>
      <vt:lpstr>맑은 고딕</vt:lpstr>
      <vt:lpstr>Arial</vt:lpstr>
      <vt:lpstr>1_Office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10</cp:revision>
  <dcterms:created xsi:type="dcterms:W3CDTF">2016-11-07T15:17:33Z</dcterms:created>
  <dcterms:modified xsi:type="dcterms:W3CDTF">2016-11-08T12:57:24Z</dcterms:modified>
</cp:coreProperties>
</file>