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5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C61A4-8092-441C-941A-88EE029150AD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3D7F6-A626-4F0C-ADB5-6319F2D7D7F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9546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1400" dirty="0"/>
              <a:t>향후 추진 일정입니다</a:t>
            </a:r>
            <a:r>
              <a:rPr lang="en-US" altLang="ko-KR" sz="1400" dirty="0"/>
              <a:t>. </a:t>
            </a:r>
          </a:p>
          <a:p>
            <a:pPr>
              <a:lnSpc>
                <a:spcPct val="130000"/>
              </a:lnSpc>
            </a:pPr>
            <a:endParaRPr lang="en-US" altLang="ko-KR" sz="1400" dirty="0"/>
          </a:p>
          <a:p>
            <a:pPr>
              <a:lnSpc>
                <a:spcPct val="130000"/>
              </a:lnSpc>
            </a:pPr>
            <a:r>
              <a:rPr lang="ko-KR" altLang="en-US" sz="1400" b="1" dirty="0"/>
              <a:t>공사에서는 노사가 함께 참여</a:t>
            </a:r>
            <a:r>
              <a:rPr lang="ko-KR" altLang="en-US" sz="1400" dirty="0"/>
              <a:t>하는 성과문화 확산을 위해 </a:t>
            </a:r>
            <a:endParaRPr lang="en-US" altLang="ko-KR" sz="1400" dirty="0"/>
          </a:p>
          <a:p>
            <a:pPr>
              <a:lnSpc>
                <a:spcPct val="130000"/>
              </a:lnSpc>
            </a:pPr>
            <a:r>
              <a:rPr lang="ko-KR" altLang="en-US" sz="1400" b="1" dirty="0"/>
              <a:t>작년 </a:t>
            </a:r>
            <a:r>
              <a:rPr lang="en-US" altLang="ko-KR" sz="1400" b="1" dirty="0"/>
              <a:t>12</a:t>
            </a:r>
            <a:r>
              <a:rPr lang="ko-KR" altLang="en-US" sz="1400" b="1" dirty="0"/>
              <a:t>월에 노사 공동으로 </a:t>
            </a:r>
            <a:r>
              <a:rPr lang="en-US" altLang="ko-KR" sz="1400" b="1" dirty="0"/>
              <a:t>TF</a:t>
            </a:r>
            <a:r>
              <a:rPr lang="ko-KR" altLang="en-US" sz="1400" b="0" dirty="0"/>
              <a:t>를 </a:t>
            </a:r>
            <a:r>
              <a:rPr lang="ko-KR" altLang="en-US" sz="1400" b="1" dirty="0"/>
              <a:t>구성</a:t>
            </a:r>
            <a:r>
              <a:rPr lang="ko-KR" altLang="en-US" sz="1400" b="0" dirty="0"/>
              <a:t>하여 운영하고 있으며</a:t>
            </a:r>
            <a:r>
              <a:rPr lang="en-US" altLang="ko-KR" sz="1400" dirty="0"/>
              <a:t>, </a:t>
            </a:r>
          </a:p>
          <a:p>
            <a:pPr>
              <a:lnSpc>
                <a:spcPct val="130000"/>
              </a:lnSpc>
            </a:pPr>
            <a:endParaRPr lang="en-US" altLang="ko-KR" sz="1400" dirty="0"/>
          </a:p>
          <a:p>
            <a:pPr>
              <a:lnSpc>
                <a:spcPct val="130000"/>
              </a:lnSpc>
            </a:pPr>
            <a:r>
              <a:rPr lang="en-US" altLang="ko-KR" sz="1400" b="1" dirty="0"/>
              <a:t>3</a:t>
            </a:r>
            <a:r>
              <a:rPr lang="ko-KR" altLang="en-US" sz="1400" b="1" dirty="0"/>
              <a:t>월</a:t>
            </a:r>
            <a:r>
              <a:rPr lang="ko-KR" altLang="en-US" sz="1400" b="1" baseline="0" dirty="0"/>
              <a:t> 중으로 전문기관 용역을 개시</a:t>
            </a:r>
            <a:r>
              <a:rPr lang="ko-KR" altLang="en-US" sz="1400" baseline="0" dirty="0"/>
              <a:t>하여</a:t>
            </a:r>
            <a:r>
              <a:rPr lang="ko-KR" altLang="en-US" sz="1400" b="1" baseline="0" dirty="0"/>
              <a:t> </a:t>
            </a:r>
            <a:endParaRPr lang="en-US" altLang="ko-KR" sz="1400" b="1" baseline="0" dirty="0"/>
          </a:p>
          <a:p>
            <a:pPr>
              <a:lnSpc>
                <a:spcPct val="130000"/>
              </a:lnSpc>
            </a:pPr>
            <a:r>
              <a:rPr lang="ko-KR" altLang="en-US" sz="1400" b="1" baseline="0" dirty="0"/>
              <a:t>상반기 중 개선안을 마련</a:t>
            </a:r>
            <a:r>
              <a:rPr lang="ko-KR" altLang="en-US" sz="1400" baseline="0" dirty="0"/>
              <a:t>하고자 합니다</a:t>
            </a:r>
            <a:r>
              <a:rPr lang="en-US" altLang="ko-KR" sz="1400" baseline="0" dirty="0"/>
              <a:t>.</a:t>
            </a:r>
          </a:p>
          <a:p>
            <a:pPr>
              <a:lnSpc>
                <a:spcPct val="130000"/>
              </a:lnSpc>
            </a:pPr>
            <a:endParaRPr lang="en-US" altLang="ko-KR" sz="1400" baseline="0" dirty="0"/>
          </a:p>
          <a:p>
            <a:pPr>
              <a:lnSpc>
                <a:spcPct val="130000"/>
              </a:lnSpc>
            </a:pPr>
            <a:r>
              <a:rPr lang="ko-KR" altLang="en-US" sz="1400" b="1" baseline="0" dirty="0"/>
              <a:t>노사합의 및 이사회 의결 등도 연내 완료</a:t>
            </a:r>
            <a:r>
              <a:rPr lang="ko-KR" altLang="en-US" sz="1400" baseline="0" dirty="0"/>
              <a:t>하여 </a:t>
            </a:r>
            <a:endParaRPr lang="en-US" altLang="ko-KR" sz="1400" baseline="0" dirty="0"/>
          </a:p>
          <a:p>
            <a:pPr>
              <a:lnSpc>
                <a:spcPct val="130000"/>
              </a:lnSpc>
            </a:pPr>
            <a:r>
              <a:rPr lang="ko-KR" altLang="en-US" sz="1400" baseline="0" dirty="0"/>
              <a:t>성과문화 확산체계를 </a:t>
            </a:r>
            <a:r>
              <a:rPr lang="ko-KR" altLang="en-US" sz="1400" b="1" baseline="0" dirty="0"/>
              <a:t>조속히 구축</a:t>
            </a:r>
            <a:r>
              <a:rPr lang="ko-KR" altLang="en-US" sz="1400" baseline="0" dirty="0"/>
              <a:t>하도록 하겠습니다</a:t>
            </a:r>
            <a:r>
              <a:rPr lang="en-US" altLang="ko-KR" sz="1400" baseline="0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F64870-5F30-439C-AD7B-45496BD68572}" type="slidenum">
              <a:rPr kumimoji="0" lang="ko-KR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3158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4855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946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3024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0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24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0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492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525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660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39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81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818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833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01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554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2914F-6A4D-4764-8D58-8F34A4F0FF7E}" type="datetimeFigureOut">
              <a:rPr lang="ko-KR" altLang="en-US" smtClean="0"/>
              <a:t>2016-11-07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F7D53-9A56-4662-9C1D-5A7244DD907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728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1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oleObject" Target="../embeddings/oleObject2.bin"/><Relationship Id="rId2" Type="http://schemas.openxmlformats.org/officeDocument/2006/relationships/tags" Target="../tags/tag2.xml"/><Relationship Id="rId16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474" name="Rectangle 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0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think-cell Slide" r:id="rId12" imgW="0" imgH="0" progId="">
                  <p:embed/>
                </p:oleObj>
              </mc:Choice>
              <mc:Fallback>
                <p:oleObj name="think-cell Slide" r:id="rId12" imgW="0" imgH="0" progId="">
                  <p:embed/>
                  <p:pic>
                    <p:nvPicPr>
                      <p:cNvPr id="233474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60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직사각형 44"/>
          <p:cNvSpPr/>
          <p:nvPr/>
        </p:nvSpPr>
        <p:spPr>
          <a:xfrm>
            <a:off x="-1" y="561974"/>
            <a:ext cx="4705351" cy="5048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3232149" y="561974"/>
            <a:ext cx="4019551" cy="504825"/>
          </a:xfrm>
          <a:prstGeom prst="rect">
            <a:avLst/>
          </a:prstGeom>
          <a:solidFill>
            <a:srgbClr val="09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7" name="Titl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232149" y="517062"/>
            <a:ext cx="4019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3000" spc="-30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1pPr>
          </a:lstStyle>
          <a:p>
            <a:r>
              <a:rPr lang="ko-KR" altLang="en-US" dirty="0"/>
              <a:t>성과문화 확산 체계 구축</a:t>
            </a:r>
          </a:p>
        </p:txBody>
      </p:sp>
      <p:sp>
        <p:nvSpPr>
          <p:cNvPr id="48" name="Text Placeholder 12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348928" y="275827"/>
            <a:ext cx="1909486" cy="27699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defTabSz="914400">
              <a:spcBef>
                <a:spcPct val="0"/>
              </a:spcBef>
            </a:pPr>
            <a:r>
              <a:rPr lang="en-US" altLang="ko-KR" sz="1200" kern="0" spc="-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Arial" charset="0"/>
              </a:rPr>
              <a:t>4. </a:t>
            </a:r>
            <a:r>
              <a:rPr lang="ko-KR" altLang="en-US" sz="1200" kern="0" spc="-1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Arial" charset="0"/>
              </a:rPr>
              <a:t>향후 개선계획 </a:t>
            </a:r>
          </a:p>
        </p:txBody>
      </p:sp>
      <p:grpSp>
        <p:nvGrpSpPr>
          <p:cNvPr id="49" name="그룹 48"/>
          <p:cNvGrpSpPr/>
          <p:nvPr/>
        </p:nvGrpSpPr>
        <p:grpSpPr>
          <a:xfrm>
            <a:off x="258929" y="709396"/>
            <a:ext cx="126384" cy="219118"/>
            <a:chOff x="1747101" y="2183606"/>
            <a:chExt cx="170386" cy="197647"/>
          </a:xfrm>
          <a:solidFill>
            <a:srgbClr val="0954A0"/>
          </a:solidFill>
        </p:grpSpPr>
        <p:sp>
          <p:nvSpPr>
            <p:cNvPr id="50" name="이등변 삼각형 49"/>
            <p:cNvSpPr/>
            <p:nvPr/>
          </p:nvSpPr>
          <p:spPr>
            <a:xfrm rot="5400000">
              <a:off x="1733470" y="2197237"/>
              <a:ext cx="197647" cy="17038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이등변 삼각형 51"/>
            <p:cNvSpPr/>
            <p:nvPr/>
          </p:nvSpPr>
          <p:spPr>
            <a:xfrm rot="5400000">
              <a:off x="1738890" y="2231112"/>
              <a:ext cx="119057" cy="10263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5" name="AutoShape 3"/>
          <p:cNvSpPr>
            <a:spLocks noChangeArrowheads="1"/>
          </p:cNvSpPr>
          <p:nvPr/>
        </p:nvSpPr>
        <p:spPr bwMode="gray">
          <a:xfrm>
            <a:off x="561793" y="2394015"/>
            <a:ext cx="2146420" cy="423706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marL="0" marR="0" lvl="0" indent="0" algn="r" defTabSz="91440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0" i="0" strike="noStrike" kern="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전담기구 </a:t>
            </a:r>
            <a:r>
              <a:rPr kumimoji="0" lang="ko-KR" altLang="en-US" sz="2800" b="1" i="0" strike="noStrike" kern="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구성</a:t>
            </a:r>
            <a:endParaRPr kumimoji="0" lang="en-US" sz="2800" b="1" i="0" strike="noStrike" kern="0" cap="none" spc="-15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ea"/>
              <a:ea typeface="+mj-ea"/>
              <a:cs typeface="Arial" charset="0"/>
            </a:endParaRPr>
          </a:p>
        </p:txBody>
      </p:sp>
      <p:sp>
        <p:nvSpPr>
          <p:cNvPr id="56" name="Text Placeholder 18"/>
          <p:cNvSpPr txBox="1">
            <a:spLocks/>
          </p:cNvSpPr>
          <p:nvPr/>
        </p:nvSpPr>
        <p:spPr>
          <a:xfrm>
            <a:off x="1007850" y="2814674"/>
            <a:ext cx="1784463" cy="630942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r" defTabSz="957998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노사공동</a:t>
            </a:r>
            <a: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TF(</a:t>
            </a:r>
            <a: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panose="020B0604020202020204" pitchFamily="34" charset="0"/>
              </a:rPr>
              <a:t>’</a:t>
            </a:r>
            <a: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15.12</a:t>
            </a: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월</a:t>
            </a:r>
            <a: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)</a:t>
            </a:r>
          </a:p>
          <a:p>
            <a:pPr marL="0" marR="0" lvl="1" indent="0" algn="r" defTabSz="957998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전문기관 컨설팅</a:t>
            </a:r>
            <a: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(3</a:t>
            </a: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월</a:t>
            </a:r>
            <a: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)</a:t>
            </a:r>
            <a:endParaRPr kumimoji="0" lang="nl-NL" sz="1500" b="0" i="0" u="none" strike="noStrike" kern="1200" cap="none" spc="-15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58" name="Text Placeholder 18"/>
          <p:cNvSpPr txBox="1">
            <a:spLocks/>
          </p:cNvSpPr>
          <p:nvPr/>
        </p:nvSpPr>
        <p:spPr>
          <a:xfrm>
            <a:off x="6256150" y="2814674"/>
            <a:ext cx="2226278" cy="7848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l" defTabSz="957998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직원 의견 수렴 및 외부 </a:t>
            </a:r>
            <a:b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</a:b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전문가 자문 등을 통한</a:t>
            </a:r>
            <a:b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</a:b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개선안 마련</a:t>
            </a:r>
            <a: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(</a:t>
            </a: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상반기</a:t>
            </a:r>
            <a: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)</a:t>
            </a:r>
          </a:p>
        </p:txBody>
      </p:sp>
      <p:sp>
        <p:nvSpPr>
          <p:cNvPr id="67" name="Text Placeholder 18"/>
          <p:cNvSpPr txBox="1">
            <a:spLocks/>
          </p:cNvSpPr>
          <p:nvPr/>
        </p:nvSpPr>
        <p:spPr>
          <a:xfrm>
            <a:off x="1392571" y="4849934"/>
            <a:ext cx="1399742" cy="553998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r" defTabSz="957998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이사회 의결 및</a:t>
            </a:r>
            <a:b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</a:b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 규정 개정</a:t>
            </a:r>
            <a: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(</a:t>
            </a: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연내</a:t>
            </a:r>
            <a: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)</a:t>
            </a:r>
          </a:p>
        </p:txBody>
      </p:sp>
      <p:sp>
        <p:nvSpPr>
          <p:cNvPr id="68" name="Text Placeholder 18"/>
          <p:cNvSpPr txBox="1">
            <a:spLocks/>
          </p:cNvSpPr>
          <p:nvPr/>
        </p:nvSpPr>
        <p:spPr>
          <a:xfrm>
            <a:off x="6256150" y="4849934"/>
            <a:ext cx="2329236" cy="55399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l" defTabSz="957998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노사간 </a:t>
            </a:r>
            <a:r>
              <a:rPr kumimoji="0" lang="ko-KR" altLang="en-US" sz="1500" b="0" i="0" u="none" strike="noStrike" kern="1200" cap="none" spc="-15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진정성</a:t>
            </a: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 있는 대화를 </a:t>
            </a:r>
            <a:br>
              <a:rPr kumimoji="0" lang="en-US" altLang="ko-KR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</a:br>
            <a:r>
              <a:rPr kumimoji="0" lang="ko-KR" altLang="en-US" sz="1500" b="0" i="0" u="none" strike="noStrike" kern="120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+mj-cs"/>
              </a:rPr>
              <a:t>통한 노사합의 도출</a:t>
            </a:r>
          </a:p>
        </p:txBody>
      </p:sp>
      <p:grpSp>
        <p:nvGrpSpPr>
          <p:cNvPr id="13" name="그룹 12"/>
          <p:cNvGrpSpPr/>
          <p:nvPr/>
        </p:nvGrpSpPr>
        <p:grpSpPr>
          <a:xfrm>
            <a:off x="2987723" y="2468388"/>
            <a:ext cx="1466258" cy="1608914"/>
            <a:chOff x="2987723" y="2468388"/>
            <a:chExt cx="1466258" cy="1608914"/>
          </a:xfrm>
        </p:grpSpPr>
        <p:sp>
          <p:nvSpPr>
            <p:cNvPr id="2" name="직사각형 1"/>
            <p:cNvSpPr/>
            <p:nvPr/>
          </p:nvSpPr>
          <p:spPr>
            <a:xfrm>
              <a:off x="3013820" y="2493126"/>
              <a:ext cx="1440160" cy="1584176"/>
            </a:xfrm>
            <a:prstGeom prst="rect">
              <a:avLst/>
            </a:prstGeom>
            <a:solidFill>
              <a:srgbClr val="06AD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Title 1"/>
            <p:cNvSpPr txBox="1">
              <a:spLocks/>
            </p:cNvSpPr>
            <p:nvPr>
              <p:custDataLst>
                <p:tags r:id="rId9"/>
              </p:custDataLst>
            </p:nvPr>
          </p:nvSpPr>
          <p:spPr>
            <a:xfrm>
              <a:off x="2987723" y="2468388"/>
              <a:ext cx="823544" cy="83099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>
              <a:defPPr>
                <a:defRPr lang="ko-KR"/>
              </a:defPPr>
              <a:lvl1pPr>
                <a:spcBef>
                  <a:spcPct val="0"/>
                </a:spcBef>
                <a:buNone/>
                <a:defRPr sz="4800" b="1" i="1" spc="-250">
                  <a:solidFill>
                    <a:schemeClr val="bg1"/>
                  </a:solidFill>
                  <a:latin typeface="Arial" panose="020B0604020202020204" pitchFamily="34" charset="0"/>
                  <a:ea typeface="YDIYGo530" panose="02030504000101010101" pitchFamily="18" charset="-127"/>
                  <a:cs typeface="Arial" panose="020B0604020202020204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4800" b="1" i="1" u="none" strike="noStrike" kern="0" cap="none" spc="-250" normalizeH="0" baseline="0" noProof="0" dirty="0">
                  <a:ln>
                    <a:noFill/>
                  </a:ln>
                  <a:solidFill>
                    <a:schemeClr val="bg1">
                      <a:alpha val="29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YDIYGo530" panose="02030504000101010101" pitchFamily="18" charset="-127"/>
                  <a:cs typeface="Arial" panose="020B0604020202020204" pitchFamily="34" charset="0"/>
                </a:rPr>
                <a:t>01</a:t>
              </a:r>
              <a:endParaRPr kumimoji="0" lang="nl-NL" sz="4800" b="1" i="1" u="none" strike="noStrike" kern="0" cap="none" spc="-250" normalizeH="0" baseline="0" noProof="0" dirty="0">
                <a:ln>
                  <a:noFill/>
                </a:ln>
                <a:solidFill>
                  <a:schemeClr val="bg1">
                    <a:alpha val="29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YDIYGo530" panose="02030504000101010101" pitchFamily="18" charset="-127"/>
                <a:cs typeface="Arial" panose="020B0604020202020204" pitchFamily="34" charset="0"/>
              </a:endParaRPr>
            </a:p>
          </p:txBody>
        </p:sp>
        <p:pic>
          <p:nvPicPr>
            <p:cNvPr id="5" name="그림 4"/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4111" b="15846"/>
            <a:stretch/>
          </p:blipFill>
          <p:spPr>
            <a:xfrm>
              <a:off x="3666085" y="3227646"/>
              <a:ext cx="787896" cy="849656"/>
            </a:xfrm>
            <a:prstGeom prst="rect">
              <a:avLst/>
            </a:prstGeom>
          </p:spPr>
        </p:pic>
      </p:grpSp>
      <p:sp>
        <p:nvSpPr>
          <p:cNvPr id="38" name="AutoShape 3"/>
          <p:cNvSpPr>
            <a:spLocks noChangeArrowheads="1"/>
          </p:cNvSpPr>
          <p:nvPr/>
        </p:nvSpPr>
        <p:spPr bwMode="gray">
          <a:xfrm>
            <a:off x="6291319" y="2377504"/>
            <a:ext cx="1806585" cy="456728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</p:spPr>
        <p:txBody>
          <a:bodyPr wrap="none" lIns="0" tIns="0" rIns="0" bIns="0" anchor="ctr" anchorCtr="1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marL="0" marR="0" lvl="0" indent="0" defTabSz="91440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0" i="0" strike="noStrike" kern="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개선안 </a:t>
            </a:r>
            <a:r>
              <a:rPr kumimoji="0" lang="ko-KR" altLang="en-US" sz="2800" b="1" i="0" strike="noStrike" kern="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마련</a:t>
            </a:r>
            <a:endParaRPr kumimoji="0" lang="en-US" sz="2800" b="1" i="0" strike="noStrike" kern="0" cap="none" spc="-15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ea"/>
              <a:ea typeface="+mj-ea"/>
              <a:cs typeface="Arial" charset="0"/>
            </a:endParaRPr>
          </a:p>
        </p:txBody>
      </p:sp>
      <p:sp>
        <p:nvSpPr>
          <p:cNvPr id="39" name="AutoShape 3"/>
          <p:cNvSpPr>
            <a:spLocks noChangeArrowheads="1"/>
          </p:cNvSpPr>
          <p:nvPr/>
        </p:nvSpPr>
        <p:spPr bwMode="gray">
          <a:xfrm>
            <a:off x="561793" y="5380140"/>
            <a:ext cx="2146420" cy="423706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marL="0" marR="0" lvl="0" indent="0" algn="r" defTabSz="91440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0" i="0" strike="noStrike" kern="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제도개선 </a:t>
            </a:r>
            <a:r>
              <a:rPr kumimoji="0" lang="ko-KR" altLang="en-US" sz="2800" b="1" i="0" strike="noStrike" kern="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완료</a:t>
            </a:r>
            <a:endParaRPr kumimoji="0" lang="en-US" sz="2800" b="1" i="0" strike="noStrike" kern="0" cap="none" spc="-15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ea"/>
              <a:ea typeface="+mj-ea"/>
              <a:cs typeface="Arial" charset="0"/>
            </a:endParaRPr>
          </a:p>
        </p:txBody>
      </p:sp>
      <p:sp>
        <p:nvSpPr>
          <p:cNvPr id="42" name="AutoShape 3"/>
          <p:cNvSpPr>
            <a:spLocks noChangeArrowheads="1"/>
          </p:cNvSpPr>
          <p:nvPr/>
        </p:nvSpPr>
        <p:spPr bwMode="gray">
          <a:xfrm>
            <a:off x="6291319" y="5380140"/>
            <a:ext cx="1466748" cy="423706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</p:spPr>
        <p:txBody>
          <a:bodyPr wrap="none" lIns="0" tIns="0" rIns="0" bIns="0" anchor="ctr" anchorCtr="1">
            <a:spAutoFit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pPr marL="0" marR="0" lvl="0" indent="0" defTabSz="91440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0" i="0" strike="noStrike" kern="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노사 </a:t>
            </a:r>
            <a:r>
              <a:rPr kumimoji="0" lang="ko-KR" altLang="en-US" sz="2800" b="1" i="0" strike="noStrike" kern="0" cap="none" spc="-15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j-ea"/>
                <a:ea typeface="+mj-ea"/>
                <a:cs typeface="Arial" charset="0"/>
              </a:rPr>
              <a:t>합의</a:t>
            </a:r>
            <a:endParaRPr kumimoji="0" lang="en-US" sz="2800" b="1" i="0" strike="noStrike" kern="0" cap="none" spc="-15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ea"/>
              <a:ea typeface="+mj-ea"/>
              <a:cs typeface="Arial" charset="0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4484014" y="2468388"/>
            <a:ext cx="1482134" cy="1608914"/>
            <a:chOff x="4484014" y="2468388"/>
            <a:chExt cx="1482134" cy="1608914"/>
          </a:xfrm>
        </p:grpSpPr>
        <p:sp>
          <p:nvSpPr>
            <p:cNvPr id="34" name="직사각형 33"/>
            <p:cNvSpPr/>
            <p:nvPr/>
          </p:nvSpPr>
          <p:spPr>
            <a:xfrm>
              <a:off x="4525988" y="2493126"/>
              <a:ext cx="1440160" cy="1584176"/>
            </a:xfrm>
            <a:prstGeom prst="rect">
              <a:avLst/>
            </a:prstGeom>
            <a:solidFill>
              <a:srgbClr val="2F7E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Title 1"/>
            <p:cNvSpPr txBox="1">
              <a:spLocks/>
            </p:cNvSpPr>
            <p:nvPr>
              <p:custDataLst>
                <p:tags r:id="rId8"/>
              </p:custDataLst>
            </p:nvPr>
          </p:nvSpPr>
          <p:spPr>
            <a:xfrm>
              <a:off x="4484014" y="2468388"/>
              <a:ext cx="823544" cy="83099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>
              <a:defPPr>
                <a:defRPr lang="ko-KR"/>
              </a:defPPr>
              <a:lvl1pPr>
                <a:spcBef>
                  <a:spcPct val="0"/>
                </a:spcBef>
                <a:buNone/>
                <a:defRPr sz="4800" b="1" i="1" spc="-250">
                  <a:solidFill>
                    <a:schemeClr val="bg1">
                      <a:alpha val="29000"/>
                    </a:schemeClr>
                  </a:solidFill>
                  <a:latin typeface="Arial" panose="020B0604020202020204" pitchFamily="34" charset="0"/>
                  <a:ea typeface="YDIYGo530" panose="02030504000101010101" pitchFamily="18" charset="-127"/>
                  <a:cs typeface="Arial" panose="020B0604020202020204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4800" b="1" i="1" u="none" strike="noStrike" kern="0" cap="none" spc="-250" normalizeH="0" baseline="0" noProof="0" dirty="0">
                  <a:ln>
                    <a:noFill/>
                  </a:ln>
                  <a:solidFill>
                    <a:schemeClr val="bg1">
                      <a:alpha val="29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YDIYGo530" panose="02030504000101010101" pitchFamily="18" charset="-127"/>
                  <a:cs typeface="Arial" panose="020B0604020202020204" pitchFamily="34" charset="0"/>
                </a:rPr>
                <a:t>02</a:t>
              </a:r>
              <a:endParaRPr kumimoji="0" lang="nl-NL" sz="4800" b="1" i="1" u="none" strike="noStrike" kern="0" cap="none" spc="-250" normalizeH="0" baseline="0" noProof="0" dirty="0">
                <a:ln>
                  <a:noFill/>
                </a:ln>
                <a:solidFill>
                  <a:schemeClr val="bg1">
                    <a:alpha val="29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YDIYGo530" panose="02030504000101010101" pitchFamily="18" charset="-127"/>
                <a:cs typeface="Arial" panose="020B0604020202020204" pitchFamily="34" charset="0"/>
              </a:endParaRPr>
            </a:p>
          </p:txBody>
        </p:sp>
        <p:pic>
          <p:nvPicPr>
            <p:cNvPr id="8" name="그림 7"/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4894"/>
            <a:stretch/>
          </p:blipFill>
          <p:spPr>
            <a:xfrm>
              <a:off x="5307557" y="3130328"/>
              <a:ext cx="658591" cy="919453"/>
            </a:xfrm>
            <a:prstGeom prst="rect">
              <a:avLst/>
            </a:prstGeom>
          </p:spPr>
        </p:pic>
      </p:grpSp>
      <p:grpSp>
        <p:nvGrpSpPr>
          <p:cNvPr id="15" name="그룹 14"/>
          <p:cNvGrpSpPr/>
          <p:nvPr/>
        </p:nvGrpSpPr>
        <p:grpSpPr>
          <a:xfrm>
            <a:off x="4484014" y="4121697"/>
            <a:ext cx="1482134" cy="1611789"/>
            <a:chOff x="4484014" y="4121697"/>
            <a:chExt cx="1482134" cy="1611789"/>
          </a:xfrm>
        </p:grpSpPr>
        <p:sp>
          <p:nvSpPr>
            <p:cNvPr id="35" name="직사각형 34"/>
            <p:cNvSpPr/>
            <p:nvPr/>
          </p:nvSpPr>
          <p:spPr>
            <a:xfrm>
              <a:off x="4525988" y="4149310"/>
              <a:ext cx="1440160" cy="1584176"/>
            </a:xfrm>
            <a:prstGeom prst="rect">
              <a:avLst/>
            </a:prstGeom>
            <a:solidFill>
              <a:srgbClr val="06AD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Title 1"/>
            <p:cNvSpPr txBox="1">
              <a:spLocks/>
            </p:cNvSpPr>
            <p:nvPr>
              <p:custDataLst>
                <p:tags r:id="rId7"/>
              </p:custDataLst>
            </p:nvPr>
          </p:nvSpPr>
          <p:spPr>
            <a:xfrm>
              <a:off x="4484014" y="4121697"/>
              <a:ext cx="823544" cy="83099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>
              <a:defPPr>
                <a:defRPr lang="ko-KR"/>
              </a:defPPr>
              <a:lvl1pPr>
                <a:spcBef>
                  <a:spcPct val="0"/>
                </a:spcBef>
                <a:buNone/>
                <a:defRPr sz="4800" b="1" i="1" spc="-250">
                  <a:solidFill>
                    <a:schemeClr val="bg1">
                      <a:alpha val="29000"/>
                    </a:schemeClr>
                  </a:solidFill>
                  <a:latin typeface="Arial" panose="020B0604020202020204" pitchFamily="34" charset="0"/>
                  <a:ea typeface="YDIYGo530" panose="02030504000101010101" pitchFamily="18" charset="-127"/>
                  <a:cs typeface="Arial" panose="020B0604020202020204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4800" b="1" i="1" u="none" strike="noStrike" kern="0" cap="none" spc="-250" normalizeH="0" baseline="0" noProof="0" dirty="0">
                  <a:ln>
                    <a:noFill/>
                  </a:ln>
                  <a:solidFill>
                    <a:schemeClr val="bg1">
                      <a:alpha val="29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YDIYGo530" panose="02030504000101010101" pitchFamily="18" charset="-127"/>
                  <a:cs typeface="Arial" panose="020B0604020202020204" pitchFamily="34" charset="0"/>
                </a:rPr>
                <a:t>03</a:t>
              </a:r>
              <a:endParaRPr kumimoji="0" lang="nl-NL" sz="4800" b="1" i="1" u="none" strike="noStrike" kern="0" cap="none" spc="-250" normalizeH="0" baseline="0" noProof="0" dirty="0">
                <a:ln>
                  <a:noFill/>
                </a:ln>
                <a:solidFill>
                  <a:schemeClr val="bg1">
                    <a:alpha val="29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YDIYGo530" panose="02030504000101010101" pitchFamily="18" charset="-127"/>
                <a:cs typeface="Arial" panose="020B0604020202020204" pitchFamily="34" charset="0"/>
              </a:endParaRPr>
            </a:p>
          </p:txBody>
        </p:sp>
        <p:pic>
          <p:nvPicPr>
            <p:cNvPr id="9" name="그림 8"/>
            <p:cNvPicPr>
              <a:picLocks noChangeAspect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009"/>
            <a:stretch/>
          </p:blipFill>
          <p:spPr>
            <a:xfrm>
              <a:off x="5064993" y="4988535"/>
              <a:ext cx="901155" cy="647700"/>
            </a:xfrm>
            <a:prstGeom prst="rect">
              <a:avLst/>
            </a:prstGeom>
          </p:spPr>
        </p:pic>
      </p:grpSp>
      <p:grpSp>
        <p:nvGrpSpPr>
          <p:cNvPr id="16" name="그룹 15"/>
          <p:cNvGrpSpPr/>
          <p:nvPr/>
        </p:nvGrpSpPr>
        <p:grpSpPr>
          <a:xfrm>
            <a:off x="2969251" y="4121697"/>
            <a:ext cx="1484730" cy="1611789"/>
            <a:chOff x="2969251" y="4121697"/>
            <a:chExt cx="1484730" cy="1611789"/>
          </a:xfrm>
        </p:grpSpPr>
        <p:sp>
          <p:nvSpPr>
            <p:cNvPr id="36" name="직사각형 35"/>
            <p:cNvSpPr/>
            <p:nvPr/>
          </p:nvSpPr>
          <p:spPr>
            <a:xfrm>
              <a:off x="3013820" y="4149310"/>
              <a:ext cx="1440160" cy="1584176"/>
            </a:xfrm>
            <a:prstGeom prst="rect">
              <a:avLst/>
            </a:prstGeom>
            <a:solidFill>
              <a:srgbClr val="2F7E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Title 1"/>
            <p:cNvSpPr txBox="1">
              <a:spLocks/>
            </p:cNvSpPr>
            <p:nvPr>
              <p:custDataLst>
                <p:tags r:id="rId6"/>
              </p:custDataLst>
            </p:nvPr>
          </p:nvSpPr>
          <p:spPr>
            <a:xfrm>
              <a:off x="2969251" y="4121697"/>
              <a:ext cx="823544" cy="83099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  <a:scene3d>
                <a:camera prst="orthographicFront"/>
                <a:lightRig rig="threePt" dir="t"/>
              </a:scene3d>
              <a:sp3d>
                <a:bevelT w="0"/>
              </a:sp3d>
            </a:bodyPr>
            <a:lstStyle>
              <a:defPPr>
                <a:defRPr lang="ko-KR"/>
              </a:defPPr>
              <a:lvl1pPr>
                <a:spcBef>
                  <a:spcPct val="0"/>
                </a:spcBef>
                <a:buNone/>
                <a:defRPr sz="4800" b="1" i="1" spc="-250">
                  <a:solidFill>
                    <a:schemeClr val="bg1">
                      <a:alpha val="29000"/>
                    </a:schemeClr>
                  </a:solidFill>
                  <a:latin typeface="Arial" panose="020B0604020202020204" pitchFamily="34" charset="0"/>
                  <a:ea typeface="YDIYGo530" panose="02030504000101010101" pitchFamily="18" charset="-127"/>
                  <a:cs typeface="Arial" panose="020B0604020202020204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4800" b="1" i="1" u="none" strike="noStrike" kern="0" cap="none" spc="-250" normalizeH="0" baseline="0" noProof="0" dirty="0">
                  <a:ln>
                    <a:noFill/>
                  </a:ln>
                  <a:solidFill>
                    <a:schemeClr val="bg1">
                      <a:alpha val="29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YDIYGo530" panose="02030504000101010101" pitchFamily="18" charset="-127"/>
                  <a:cs typeface="Arial" panose="020B0604020202020204" pitchFamily="34" charset="0"/>
                </a:rPr>
                <a:t>04</a:t>
              </a:r>
              <a:endParaRPr kumimoji="0" lang="nl-NL" sz="4800" b="1" i="1" u="none" strike="noStrike" kern="0" cap="none" spc="-250" normalizeH="0" baseline="0" noProof="0" dirty="0">
                <a:ln>
                  <a:noFill/>
                </a:ln>
                <a:solidFill>
                  <a:schemeClr val="bg1">
                    <a:alpha val="29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YDIYGo530" panose="02030504000101010101" pitchFamily="18" charset="-127"/>
                <a:cs typeface="Arial" panose="020B0604020202020204" pitchFamily="34" charset="0"/>
              </a:endParaRPr>
            </a:p>
          </p:txBody>
        </p:sp>
        <p:pic>
          <p:nvPicPr>
            <p:cNvPr id="10" name="그림 9"/>
            <p:cNvPicPr>
              <a:picLocks noChangeAspect="1"/>
            </p:cNvPicPr>
            <p:nvPr/>
          </p:nvPicPr>
          <p:blipFill rotWithShape="1"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616" b="10133"/>
            <a:stretch/>
          </p:blipFill>
          <p:spPr>
            <a:xfrm>
              <a:off x="3705225" y="4963107"/>
              <a:ext cx="748756" cy="770379"/>
            </a:xfrm>
            <a:prstGeom prst="rect">
              <a:avLst/>
            </a:prstGeom>
          </p:spPr>
        </p:pic>
      </p:grpSp>
      <p:sp>
        <p:nvSpPr>
          <p:cNvPr id="43" name="Title 1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323528" y="567671"/>
            <a:ext cx="303798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600" spc="-300"/>
            </a:lvl1pPr>
          </a:lstStyle>
          <a:p>
            <a:r>
              <a:rPr lang="ko-KR" altLang="en-US" dirty="0"/>
              <a:t>노사가 함께 참여하는</a:t>
            </a:r>
          </a:p>
        </p:txBody>
      </p:sp>
    </p:spTree>
    <p:extLst>
      <p:ext uri="{BB962C8B-B14F-4D97-AF65-F5344CB8AC3E}">
        <p14:creationId xmlns:p14="http://schemas.microsoft.com/office/powerpoint/2010/main" val="109721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7AOZjk0skmBg0TNESXLM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yTrWWCI90CX6e6.ArOEH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7AOZjk0skmBg0TNESXLM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7AOZjk0skmBg0TNESXLM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7AOZjk0skmBg0TNESXLM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7AOZjk0skmBg0TNESXLM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7AOZjk0skmBg0TNESXLMg"/>
</p:tagLst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95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HY견고딕</vt:lpstr>
      <vt:lpstr>YDIYGo530</vt:lpstr>
      <vt:lpstr>맑은 고딕</vt:lpstr>
      <vt:lpstr>Arial</vt:lpstr>
      <vt:lpstr>Calibri</vt:lpstr>
      <vt:lpstr>Calibri Light</vt:lpstr>
      <vt:lpstr>Office 테마</vt:lpstr>
      <vt:lpstr>think-cell Slide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LEE</cp:lastModifiedBy>
  <cp:revision>5</cp:revision>
  <dcterms:created xsi:type="dcterms:W3CDTF">2016-11-07T14:22:26Z</dcterms:created>
  <dcterms:modified xsi:type="dcterms:W3CDTF">2016-11-07T14:41:37Z</dcterms:modified>
</cp:coreProperties>
</file>